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notesSlides/notesSlide27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36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  <p:sldMasterId id="2147483678" r:id="rId11"/>
    <p:sldMasterId id="2147483722" r:id="rId12"/>
  </p:sldMasterIdLst>
  <p:notesMasterIdLst>
    <p:notesMasterId r:id="rId73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70" r:id="rId26"/>
    <p:sldId id="271" r:id="rId27"/>
    <p:sldId id="326" r:id="rId28"/>
    <p:sldId id="274" r:id="rId29"/>
    <p:sldId id="275" r:id="rId30"/>
    <p:sldId id="276" r:id="rId31"/>
    <p:sldId id="277" r:id="rId32"/>
    <p:sldId id="278" r:id="rId33"/>
    <p:sldId id="315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316" r:id="rId44"/>
    <p:sldId id="288" r:id="rId45"/>
    <p:sldId id="289" r:id="rId46"/>
    <p:sldId id="290" r:id="rId47"/>
    <p:sldId id="291" r:id="rId48"/>
    <p:sldId id="292" r:id="rId49"/>
    <p:sldId id="293" r:id="rId50"/>
    <p:sldId id="317" r:id="rId51"/>
    <p:sldId id="294" r:id="rId52"/>
    <p:sldId id="318" r:id="rId53"/>
    <p:sldId id="319" r:id="rId54"/>
    <p:sldId id="320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25" r:id="rId64"/>
    <p:sldId id="304" r:id="rId65"/>
    <p:sldId id="306" r:id="rId66"/>
    <p:sldId id="308" r:id="rId67"/>
    <p:sldId id="310" r:id="rId68"/>
    <p:sldId id="322" r:id="rId69"/>
    <p:sldId id="321" r:id="rId70"/>
    <p:sldId id="323" r:id="rId71"/>
    <p:sldId id="314" r:id="rId72"/>
  </p:sldIdLst>
  <p:sldSz cx="12192000" cy="6858000"/>
  <p:notesSz cx="6797675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1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0.10316941190462001"/>
          <c:y val="1.96064297556405E-2"/>
          <c:w val="0.84206457751085195"/>
          <c:h val="0.869746990557196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ogółem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D-4437-814B-9A95DB9827A2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FAD-4437-814B-9A95DB9827A2}"/>
              </c:ext>
            </c:extLst>
          </c:dPt>
          <c:dLbls>
            <c:dLbl>
              <c:idx val="0"/>
              <c:numFmt formatCode="General" sourceLinked="0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2-AFAD-4437-814B-9A95DB9827A2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ogółem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AD-4437-814B-9A95DB982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90711"/>
        <c:axId val="78889060"/>
        <c:axId val="0"/>
      </c:bar3DChart>
      <c:catAx>
        <c:axId val="799071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Arial"/>
                <a:ea typeface="DejaVu Sans"/>
              </a:defRPr>
            </a:pPr>
            <a:endParaRPr lang="pl-PL"/>
          </a:p>
        </c:txPr>
        <c:crossAx val="78889060"/>
        <c:crosses val="autoZero"/>
        <c:auto val="1"/>
        <c:lblAlgn val="ctr"/>
        <c:lblOffset val="100"/>
        <c:noMultiLvlLbl val="0"/>
      </c:catAx>
      <c:valAx>
        <c:axId val="78889060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7990711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5275763150589203"/>
          <c:y val="0.73966299441366301"/>
          <c:w val="0.15746707611534"/>
          <c:h val="0.109831470032718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9.7298395287426398E-2"/>
          <c:y val="0.15326815868142499"/>
          <c:w val="0.88391224862888496"/>
          <c:h val="0.778056071745981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Liczba kolizji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A5-4306-9A41-4736371F1E3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Liczba kolizji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A5-4306-9A41-4736371F1E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506359"/>
        <c:axId val="27830758"/>
        <c:axId val="0"/>
      </c:bar3DChart>
      <c:catAx>
        <c:axId val="2350635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27830758"/>
        <c:crosses val="autoZero"/>
        <c:auto val="1"/>
        <c:lblAlgn val="ctr"/>
        <c:lblOffset val="100"/>
        <c:noMultiLvlLbl val="0"/>
      </c:catAx>
      <c:valAx>
        <c:axId val="27830758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23506359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3783939915976504"/>
          <c:y val="0.80457764654418196"/>
          <c:w val="0.23450108210157899"/>
          <c:h val="0.12455599306110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0.11675810953893501"/>
          <c:y val="1.9650479181766899E-2"/>
          <c:w val="0.84175570314755999"/>
          <c:h val="0.869694773294677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Liczba zdarzeń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00-4CFE-AE4B-C1BA714DB83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Liczba zdarzeń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00-4CFE-AE4B-C1BA714DB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994707"/>
        <c:axId val="93650269"/>
        <c:axId val="0"/>
      </c:bar3DChart>
      <c:catAx>
        <c:axId val="9599470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Arial"/>
                <a:ea typeface="DejaVu Sans"/>
              </a:defRPr>
            </a:pPr>
            <a:endParaRPr lang="pl-PL"/>
          </a:p>
        </c:txPr>
        <c:crossAx val="93650269"/>
        <c:crosses val="autoZero"/>
        <c:auto val="1"/>
        <c:lblAlgn val="ctr"/>
        <c:lblOffset val="100"/>
        <c:noMultiLvlLbl val="0"/>
      </c:catAx>
      <c:valAx>
        <c:axId val="93650269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95994707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9615324183089"/>
          <c:y val="0.73966300267359197"/>
          <c:w val="0.15746707611534"/>
          <c:h val="0.109831470032718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9.7332092446099E-2"/>
          <c:y val="0.15328212290502799"/>
          <c:w val="0.88405459903831196"/>
          <c:h val="0.778212290502792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Liczba zabitych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47-4BF6-AA31-91ACC53BE400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Liczba zabitych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47-4BF6-AA31-91ACC53BE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43162"/>
        <c:axId val="37213121"/>
        <c:axId val="0"/>
      </c:bar3DChart>
      <c:catAx>
        <c:axId val="1904316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37213121"/>
        <c:crosses val="autoZero"/>
        <c:auto val="1"/>
        <c:lblAlgn val="ctr"/>
        <c:lblOffset val="100"/>
        <c:noMultiLvlLbl val="0"/>
      </c:catAx>
      <c:valAx>
        <c:axId val="37213121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1904316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3783939915976504"/>
          <c:y val="0.80457764654418196"/>
          <c:w val="0.23450108210157899"/>
          <c:h val="0.12455599306110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0.103195230087143"/>
          <c:y val="1.96064297556405E-2"/>
          <c:w val="0.841920195688733"/>
          <c:h val="0.869746990557196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Liczba rannych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EA-427F-8747-F00BB721A78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Liczba rannych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EA-427F-8747-F00BB721A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687127"/>
        <c:axId val="4985382"/>
        <c:axId val="0"/>
      </c:bar3DChart>
      <c:catAx>
        <c:axId val="3268712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Arial"/>
                <a:ea typeface="DejaVu Sans"/>
              </a:defRPr>
            </a:pPr>
            <a:endParaRPr lang="pl-PL"/>
          </a:p>
        </c:txPr>
        <c:crossAx val="4985382"/>
        <c:crosses val="autoZero"/>
        <c:auto val="1"/>
        <c:lblAlgn val="ctr"/>
        <c:lblOffset val="100"/>
        <c:noMultiLvlLbl val="0"/>
      </c:catAx>
      <c:valAx>
        <c:axId val="4985382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32687127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5275763150589203"/>
          <c:y val="0.73966299441366301"/>
          <c:w val="0.15746707611534"/>
          <c:h val="0.109831470032718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0.10316941190462001"/>
          <c:y val="1.96064297556405E-2"/>
          <c:w val="0.84206457751085195"/>
          <c:h val="0.869746990557196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 ogółem w gramach 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3203.9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D-4437-814B-9A95DB9827A2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FAD-4437-814B-9A95DB9827A2}"/>
              </c:ext>
            </c:extLst>
          </c:dPt>
          <c:dLbls>
            <c:dLbl>
              <c:idx val="0"/>
              <c:numFmt formatCode="General" sourceLinked="0"/>
              <c:spPr/>
              <c:txPr>
                <a:bodyPr wrap="square"/>
                <a:lstStyle/>
                <a:p>
                  <a:pPr>
                    <a:defRPr sz="1000" b="0" u="none" strike="noStrike">
                      <a:solidFill>
                        <a:srgbClr val="000000"/>
                      </a:solidFill>
                      <a:uFillTx/>
                      <a:latin typeface="Arial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AD-4437-814B-9A95DB9827A2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 ogółem w gramach 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16132.8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AD-4437-814B-9A95DB982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90711"/>
        <c:axId val="78889060"/>
        <c:axId val="0"/>
      </c:bar3DChart>
      <c:catAx>
        <c:axId val="799071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Arial"/>
                <a:ea typeface="DejaVu Sans"/>
              </a:defRPr>
            </a:pPr>
            <a:endParaRPr lang="pl-PL"/>
          </a:p>
        </c:txPr>
        <c:crossAx val="78889060"/>
        <c:crosses val="autoZero"/>
        <c:auto val="1"/>
        <c:lblAlgn val="ctr"/>
        <c:lblOffset val="100"/>
        <c:noMultiLvlLbl val="0"/>
      </c:catAx>
      <c:valAx>
        <c:axId val="78889060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7990711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5275763150589203"/>
          <c:y val="0.73966299441366301"/>
          <c:w val="0.15746707611534"/>
          <c:h val="0.109831470032718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0.10316941190462001"/>
          <c:y val="1.96064297556405E-2"/>
          <c:w val="0.84206457751085195"/>
          <c:h val="0.869746990557196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ogółem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8309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D6-407F-86D0-8F3D18C3459C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ogółem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7610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D6-407F-86D0-8F3D18C34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272253"/>
        <c:axId val="58793959"/>
        <c:axId val="0"/>
      </c:bar3DChart>
      <c:catAx>
        <c:axId val="7127225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Arial"/>
                <a:ea typeface="DejaVu Sans"/>
              </a:defRPr>
            </a:pPr>
            <a:endParaRPr lang="pl-PL"/>
          </a:p>
        </c:txPr>
        <c:crossAx val="58793959"/>
        <c:crosses val="autoZero"/>
        <c:auto val="1"/>
        <c:lblAlgn val="ctr"/>
        <c:lblOffset val="100"/>
        <c:noMultiLvlLbl val="0"/>
      </c:catAx>
      <c:valAx>
        <c:axId val="58793959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71272253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5275763150589203"/>
          <c:y val="0.73966299441366301"/>
          <c:w val="0.15746707611534"/>
          <c:h val="0.109831470032718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0.10316941190462001"/>
          <c:y val="1.96064297556405E-2"/>
          <c:w val="0.84206457751085195"/>
          <c:h val="0.869746990557196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ogółem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18950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5C-4AA0-854A-022E424E4F65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ogółem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18162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5C-4AA0-854A-022E424E4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3016"/>
        <c:axId val="11730747"/>
        <c:axId val="0"/>
      </c:bar3DChart>
      <c:catAx>
        <c:axId val="243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Arial"/>
                <a:ea typeface="DejaVu Sans"/>
              </a:defRPr>
            </a:pPr>
            <a:endParaRPr lang="pl-PL"/>
          </a:p>
        </c:txPr>
        <c:crossAx val="11730747"/>
        <c:crosses val="autoZero"/>
        <c:auto val="1"/>
        <c:lblAlgn val="ctr"/>
        <c:lblOffset val="100"/>
        <c:noMultiLvlLbl val="0"/>
      </c:catAx>
      <c:valAx>
        <c:axId val="11730747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2430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5275763150589203"/>
          <c:y val="0.73966299441366301"/>
          <c:w val="0.15746707611534"/>
          <c:h val="0.109831470032718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0.10316941190462001"/>
          <c:y val="1.96064297556405E-2"/>
          <c:w val="0.84206457751085195"/>
          <c:h val="0.869746990557196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ogółem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79-45AF-AC70-B2A20A8D597B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ogółem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79-45AF-AC70-B2A20A8D59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477710"/>
        <c:axId val="80921236"/>
        <c:axId val="0"/>
      </c:bar3DChart>
      <c:catAx>
        <c:axId val="5947771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Arial"/>
                <a:ea typeface="DejaVu Sans"/>
              </a:defRPr>
            </a:pPr>
            <a:endParaRPr lang="pl-PL"/>
          </a:p>
        </c:txPr>
        <c:crossAx val="80921236"/>
        <c:crosses val="autoZero"/>
        <c:auto val="1"/>
        <c:lblAlgn val="ctr"/>
        <c:lblOffset val="100"/>
        <c:noMultiLvlLbl val="0"/>
      </c:catAx>
      <c:valAx>
        <c:axId val="80921236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5947771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5275763150589203"/>
          <c:y val="0.73966299441366301"/>
          <c:w val="0.15746707611534"/>
          <c:h val="0.109831470032718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6.8337840649053502E-2"/>
          <c:y val="3.2735597100343398E-2"/>
          <c:w val="0.93103806948200496"/>
          <c:h val="0.774895078214422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Liczba nałożonych mandatów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2498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E-427F-BAB6-B61828D30710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Liczba nałożonych mandatów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3038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2E-427F-BAB6-B61828D30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71094"/>
        <c:axId val="17391297"/>
        <c:axId val="0"/>
      </c:bar3DChart>
      <c:catAx>
        <c:axId val="2127109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9360">
            <a:noFill/>
          </a:ln>
        </c:spPr>
        <c:txPr>
          <a:bodyPr/>
          <a:lstStyle/>
          <a:p>
            <a:pPr>
              <a:defRPr sz="1400" b="0" u="none" strike="noStrike">
                <a:solidFill>
                  <a:srgbClr val="FFFFFF"/>
                </a:solidFill>
                <a:uFillTx/>
                <a:latin typeface="Calibri"/>
                <a:ea typeface="DejaVu Sans"/>
              </a:defRPr>
            </a:pPr>
            <a:endParaRPr lang="pl-PL"/>
          </a:p>
        </c:txPr>
        <c:crossAx val="17391297"/>
        <c:crosses val="autoZero"/>
        <c:auto val="1"/>
        <c:lblAlgn val="ctr"/>
        <c:lblOffset val="100"/>
        <c:noMultiLvlLbl val="0"/>
      </c:catAx>
      <c:valAx>
        <c:axId val="17391297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2127109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80105629888233898"/>
          <c:y val="0.68180158925423495"/>
          <c:w val="0.16593788090088901"/>
          <c:h val="7.9774940143655201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0.115524173776601"/>
          <c:y val="7.5468725382070306E-2"/>
          <c:w val="0.88388741786799996"/>
          <c:h val="0.778084134236647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Liczba pouczeń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1816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D2-4585-80F6-7B0B26BF892C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Liczba pouczeń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1810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D2-4585-80F6-7B0B26BF8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523097"/>
        <c:axId val="46877361"/>
        <c:axId val="0"/>
      </c:bar3DChart>
      <c:catAx>
        <c:axId val="66523097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400" b="0" u="none" strike="noStrike">
                <a:solidFill>
                  <a:srgbClr val="FFFFFF"/>
                </a:solidFill>
                <a:uFillTx/>
                <a:latin typeface="Calibri"/>
                <a:ea typeface="DejaVu Sans"/>
              </a:defRPr>
            </a:pPr>
            <a:endParaRPr lang="pl-PL"/>
          </a:p>
        </c:txPr>
        <c:crossAx val="46877361"/>
        <c:crosses val="autoZero"/>
        <c:auto val="1"/>
        <c:lblAlgn val="ctr"/>
        <c:lblOffset val="100"/>
        <c:noMultiLvlLbl val="0"/>
      </c:catAx>
      <c:valAx>
        <c:axId val="46877361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66523097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3783939915976504"/>
          <c:y val="0.80457764654418196"/>
          <c:w val="0.23450108210157899"/>
          <c:h val="0.12455599306110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0.103186062181153"/>
          <c:y val="1.9650479181766899E-2"/>
          <c:w val="0.84175570314755999"/>
          <c:h val="0.869694773294677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Liczba wniosków o ukaranie do sądu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"/>
                <c:pt idx="0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E6-4583-A216-D47E480AE19F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1"/>
                <c:pt idx="0">
                  <c:v>Liczba wniosków o ukaranie do sądu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"/>
                <c:pt idx="0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E6-4583-A216-D47E480AE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354444"/>
        <c:axId val="36246370"/>
        <c:axId val="0"/>
      </c:bar3DChart>
      <c:catAx>
        <c:axId val="933544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400" b="0" u="none" strike="noStrike">
                <a:solidFill>
                  <a:srgbClr val="FFFFFF"/>
                </a:solidFill>
                <a:uFillTx/>
                <a:latin typeface="Calibri"/>
                <a:ea typeface="DejaVu Sans"/>
              </a:defRPr>
            </a:pPr>
            <a:endParaRPr lang="pl-PL"/>
          </a:p>
        </c:txPr>
        <c:crossAx val="36246370"/>
        <c:crosses val="autoZero"/>
        <c:auto val="1"/>
        <c:lblAlgn val="ctr"/>
        <c:lblOffset val="100"/>
        <c:noMultiLvlLbl val="0"/>
      </c:catAx>
      <c:valAx>
        <c:axId val="36246370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933544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9615324183089"/>
          <c:y val="0.73966300267359197"/>
          <c:w val="0.15746707611534"/>
          <c:h val="0.10983147003271899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c:style val="2"/>
  <c:chart>
    <c:autoTitleDeleted val="1"/>
    <c:view3D>
      <c:rotX val="15"/>
      <c:rotY val="20"/>
      <c:rAngAx val="1"/>
    </c:view3D>
    <c:floor>
      <c:thickness val="0"/>
      <c:spPr>
        <a:noFill/>
        <a:ln w="9360">
          <a:noFill/>
        </a:ln>
      </c:spPr>
    </c:floor>
    <c:sideWall>
      <c:thickness val="0"/>
      <c:spPr>
        <a:noFill/>
        <a:ln w="9360">
          <a:noFill/>
        </a:ln>
      </c:spPr>
    </c:sideWall>
    <c:backWall>
      <c:thickness val="0"/>
      <c:spPr>
        <a:noFill/>
        <a:ln w="9360">
          <a:noFill/>
        </a:ln>
      </c:spPr>
    </c:backWall>
    <c:plotArea>
      <c:layout>
        <c:manualLayout>
          <c:layoutTarget val="inner"/>
          <c:xMode val="edge"/>
          <c:yMode val="edge"/>
          <c:x val="6.8337840649053502E-2"/>
          <c:y val="3.2735597100343398E-2"/>
          <c:w val="0.93103806948200496"/>
          <c:h val="0.774895078214422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Liczba wypadków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1-4ACB-A179-B1BE481E79E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000"/>
            </a:solidFill>
            <a:ln w="0">
              <a:noFill/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u="none" strike="noStrike">
                    <a:solidFill>
                      <a:srgbClr val="000000"/>
                    </a:solidFill>
                    <a:uFillTx/>
                    <a:latin typeface="Arial"/>
                    <a:ea typeface="DejaVu San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Liczba wypadków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A1-4ACB-A179-B1BE481E7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4053093"/>
        <c:axId val="38260896"/>
        <c:axId val="0"/>
      </c:bar3DChart>
      <c:catAx>
        <c:axId val="7405309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38260896"/>
        <c:crosses val="autoZero"/>
        <c:auto val="1"/>
        <c:lblAlgn val="ctr"/>
        <c:lblOffset val="100"/>
        <c:noMultiLvlLbl val="0"/>
      </c:catAx>
      <c:valAx>
        <c:axId val="38260896"/>
        <c:scaling>
          <c:orientation val="minMax"/>
        </c:scaling>
        <c:delete val="0"/>
        <c:axPos val="l"/>
        <c:majorGridlines>
          <c:spPr>
            <a:ln w="9360">
              <a:solidFill>
                <a:srgbClr val="FFFFFF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defRPr>
            </a:pPr>
            <a:endParaRPr lang="pl-PL"/>
          </a:p>
        </c:txPr>
        <c:crossAx val="74053093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80105629888233898"/>
          <c:y val="0.68180158925423495"/>
          <c:w val="0.16593788090088901"/>
          <c:h val="7.9774940143655201E-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1197" b="0" u="none" strike="noStrike">
              <a:solidFill>
                <a:srgbClr val="FFFFFF"/>
              </a:solidFill>
              <a:uFillTx/>
              <a:latin typeface="Calisto MT"/>
              <a:ea typeface="DejaVu Sans"/>
            </a:defRPr>
          </a:pPr>
          <a:endParaRPr lang="pl-PL"/>
        </a:p>
      </c:txPr>
    </c:legend>
    <c:plotVisOnly val="1"/>
    <c:dispBlanksAs val="gap"/>
    <c:showDLblsOverMax val="1"/>
  </c:chart>
  <c:spPr>
    <a:noFill/>
    <a:ln w="0"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l-PL" sz="1800" b="0" u="none" strike="noStrike">
                <a:solidFill>
                  <a:schemeClr val="dk1"/>
                </a:solidFill>
                <a:uFillTx/>
                <a:latin typeface="Arial"/>
              </a:rPr>
              <a:t>Kliknij, aby przesunąć slajd</a:t>
            </a: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pl-PL" sz="2000" b="0" u="none" strike="noStrike">
                <a:solidFill>
                  <a:srgbClr val="000000"/>
                </a:solidFill>
                <a:uFillTx/>
                <a:latin typeface="Arial"/>
              </a:rPr>
              <a:t>Kliknij, aby edytować format notatek</a:t>
            </a:r>
          </a:p>
        </p:txBody>
      </p:sp>
      <p:sp>
        <p:nvSpPr>
          <p:cNvPr id="9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pl-PL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&lt;główka&gt;</a:t>
            </a:r>
          </a:p>
        </p:txBody>
      </p:sp>
      <p:sp>
        <p:nvSpPr>
          <p:cNvPr id="93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pl-PL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pl-PL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&lt;data/godzina&gt;</a:t>
            </a:r>
          </a:p>
        </p:txBody>
      </p:sp>
      <p:sp>
        <p:nvSpPr>
          <p:cNvPr id="94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pl-PL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pl-PL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&lt;stopka&gt;</a:t>
            </a:r>
          </a:p>
        </p:txBody>
      </p:sp>
      <p:sp>
        <p:nvSpPr>
          <p:cNvPr id="95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pl-PL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13C30EF-1ECD-4C14-B680-BDF7B8D5DA5C}" type="slidenum">
              <a:rPr lang="pl-PL" sz="1400" b="0" u="none" strike="noStrike">
                <a:solidFill>
                  <a:srgbClr val="000000"/>
                </a:solidFill>
                <a:uFillTx/>
                <a:latin typeface="Times New Roman"/>
              </a:rPr>
              <a:t>‹#›</a:t>
            </a:fld>
            <a:endParaRPr lang="pl-PL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C3BA954C-FC06-47EA-956D-941CC9C59768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91FC28CB-F2D8-4643-815D-F1631A9F7D92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10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39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39A04823-4208-47E1-A4DC-FDA9F6F03F8A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11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39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949D4E43-1EB2-4D0F-95B8-D7560366D2A3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12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7BC21081-9CD2-4E2A-9C09-4B04888980DD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13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1E9DB762-ADCA-48B3-9899-945F7EA722C9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14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39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DAD6EB2D-0E92-427C-8ED9-28C0A0EAC175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15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DAD6EB2D-0E92-427C-8ED9-28C0A0EAC175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16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427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2E595752-ABF4-4264-A51B-71A2AC63A765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17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2713" cy="4351338"/>
          </a:xfrm>
          <a:prstGeom prst="rect">
            <a:avLst/>
          </a:prstGeom>
          <a:ln w="0">
            <a:noFill/>
          </a:ln>
        </p:spPr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539BA2AD-757C-42E9-AE14-3E5069996611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18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2713" cy="4351338"/>
          </a:xfrm>
          <a:prstGeom prst="rect">
            <a:avLst/>
          </a:prstGeom>
          <a:ln w="0">
            <a:noFill/>
          </a:ln>
        </p:spPr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461564EB-A8CB-4AA7-8121-CF4873FEA8A9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19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85DAC776-C98E-4172-A93E-FD8D6B79D8E1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39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3D0852DD-4432-46E5-9182-CC19E55AD505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20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B4DE91DA-E07D-432F-ADC2-732F2C46C5C5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21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B4DE91DA-E07D-432F-ADC2-732F2C46C5C5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22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585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AD534EAD-6718-4B82-915F-0343481BEBC4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23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5D951613-D6C9-46C6-8360-D38D6C9CC228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24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A35CF02B-DB86-4BDA-9DBC-D72CA58CD87E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25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FA301D59-A723-42C2-B16D-D9538C95E2BF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26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78835995-24BE-4821-9C1C-337464E3DD86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27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03D8FA94-08B9-47D5-9A08-98394842E3AE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28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72008791-BFDB-42B7-B907-94C449C7077B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29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29D9497C-2CE8-4187-BC46-855F9404D93F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E5A32F7A-4D8F-443F-8593-22E04BE57FC9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30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875C4B18-D3C0-4C1A-98CC-74DEA28171A6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31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875C4B18-D3C0-4C1A-98CC-74DEA28171A6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32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7003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7F0C7DF2-638A-482E-A1FA-FB1FAA7F0B77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33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E8FB6F9D-35EB-4BEB-ACF8-B231B6797FC6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34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65FCB610-81CA-43E8-ABD9-7581C1359237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35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6BE4947D-30F0-4BDE-9DC5-9201EFA2FAF4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36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D97968A7-CC9C-4C57-BD7D-4E82653BD199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37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46314AA9-3B24-479C-8AA6-DD80ECFBB685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38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1C800075-7FE1-4F2F-ACFC-44D29C4FEE6C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39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75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53FFF938-3D6B-475A-8DDB-B595E7A5ABB0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4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1C800075-7FE1-4F2F-ACFC-44D29C4FEE6C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40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1C800075-7FE1-4F2F-ACFC-44D29C4FEE6C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41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2342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1C800075-7FE1-4F2F-ACFC-44D29C4FEE6C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42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2042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1C800075-7FE1-4F2F-ACFC-44D29C4FEE6C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43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4703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0E8E4102-B2EF-4758-8B54-DC3BA005DDF6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44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39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AB8A4B1D-6D85-42CE-90CB-A6B8F4E6C742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45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43D0A9AD-37B5-436E-B0D4-CBE6E0EA59CA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46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86F3B1DA-1490-4337-892E-63586AF3BFDE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48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90BA577D-5A1A-4A3D-AADB-60A31FB44190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49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2713" cy="4351338"/>
          </a:xfrm>
          <a:prstGeom prst="rect">
            <a:avLst/>
          </a:prstGeom>
          <a:ln w="0">
            <a:noFill/>
          </a:ln>
        </p:spPr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7002E265-FE2E-411C-9188-DF10CB418827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50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BCDC2AD7-C778-4B62-B0D0-A6C32C4CF0C7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2713" cy="4351338"/>
          </a:xfrm>
          <a:prstGeom prst="rect">
            <a:avLst/>
          </a:prstGeom>
          <a:ln w="0">
            <a:noFill/>
          </a:ln>
        </p:spPr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0EB16513-8241-448A-A0F9-A1255DD559B6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51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0EB16513-8241-448A-A0F9-A1255DD559B6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52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57269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E11F2B55-F184-4ED8-B274-79ADE3E27BAF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53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8514A6F0-78C9-447E-9909-6E902A11DC00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54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80CC52E9-B92F-427F-9655-7AE5D3C3E00E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55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B076A749-A471-467C-B486-046D6DA9B413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56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B076A749-A471-467C-B486-046D6DA9B413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57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0954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B076A749-A471-467C-B486-046D6DA9B413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58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888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B076A749-A471-467C-B486-046D6DA9B413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59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3825" y="882650"/>
            <a:ext cx="7737475" cy="4352925"/>
          </a:xfrm>
          <a:prstGeom prst="rect">
            <a:avLst/>
          </a:prstGeom>
          <a:ln w="0">
            <a:noFill/>
          </a:ln>
        </p:spPr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76473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93D5B4C9-5C58-404B-B456-3403E79CEA67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60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E0BEC7D6-B568-4EE1-8984-7F11114B0B8C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6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F67CF846-B9B2-4C71-9E43-AF4F321B4DEB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7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39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CB3A26E1-962D-4912-AC2F-6BCF27E1F8C6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8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390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4241160" y="11030400"/>
            <a:ext cx="324936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 defTabSz="914400">
              <a:lnSpc>
                <a:spcPct val="100000"/>
              </a:lnSpc>
            </a:pPr>
            <a:fld id="{F9EF0CDC-E1B5-4568-86B4-B88E710F8EBF}" type="slidenum">
              <a:rPr lang="pl-PL" sz="1800" b="0" u="none" strike="noStrike">
                <a:solidFill>
                  <a:srgbClr val="000000"/>
                </a:solidFill>
                <a:uFillTx/>
                <a:latin typeface="+mn-lt"/>
                <a:ea typeface="+mn-ea"/>
              </a:rPr>
              <a:t>9</a:t>
            </a:fld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2238" y="882650"/>
            <a:ext cx="7734301" cy="4351338"/>
          </a:xfrm>
          <a:prstGeom prst="rect">
            <a:avLst/>
          </a:prstGeom>
          <a:ln w="0">
            <a:noFill/>
          </a:ln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679680" y="4779000"/>
            <a:ext cx="5435640" cy="4565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l-PL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l-PL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l-PL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533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11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222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20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78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99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04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11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l-PL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80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168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4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2444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97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7107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07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31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956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l-PL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l-PL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l-PL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l-PL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pl-PL" sz="1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pl-PL" sz="2800" b="0" u="none" strike="noStrike">
              <a:solidFill>
                <a:schemeClr val="dk1"/>
              </a:solidFill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44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44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44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0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16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44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44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4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5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40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44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tytułu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44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44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44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tytułu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l-PL" sz="44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tytułu</a:t>
            </a: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55000" lnSpcReduction="19999"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Kliknij, aby edytować format tekstu konspektu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Drugi poziom konspektu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Trzeci poziom konspektu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Czwarty poziom konspektu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Piąty poziom konspektu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Szósty poziom konspektu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uFillTx/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0" y="-593640"/>
            <a:ext cx="12189600" cy="744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1">
            <a:noAutofit/>
          </a:bodyPr>
          <a:lstStyle/>
          <a:p>
            <a:pPr algn="ctr" defTabSz="914400">
              <a:lnSpc>
                <a:spcPct val="80000"/>
              </a:lnSpc>
              <a:spcBef>
                <a:spcPts val="967"/>
              </a:spcBef>
              <a:spcAft>
                <a:spcPts val="601"/>
              </a:spcAft>
            </a:pPr>
            <a:endParaRPr lang="pl-PL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967"/>
              </a:spcBef>
              <a:spcAft>
                <a:spcPts val="601"/>
              </a:spcAft>
            </a:pPr>
            <a:endParaRPr lang="pl-PL" sz="16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967"/>
              </a:spcBef>
              <a:spcAft>
                <a:spcPts val="601"/>
              </a:spcAft>
            </a:pPr>
            <a:r>
              <a:rPr lang="pl-PL" sz="16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              Zatwierdzam</a:t>
            </a:r>
            <a:endParaRPr lang="pl-PL" sz="16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967"/>
              </a:spcBef>
              <a:spcAft>
                <a:spcPts val="601"/>
              </a:spcAft>
            </a:pPr>
            <a:r>
              <a:rPr lang="pl-PL" sz="16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 Komendant Powiatowy Policji</a:t>
            </a:r>
            <a:br>
              <a:rPr sz="1600"/>
            </a:br>
            <a:r>
              <a:rPr lang="pl-PL" sz="16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               w Wołowie</a:t>
            </a:r>
            <a:br>
              <a:rPr sz="1600"/>
            </a:br>
            <a:r>
              <a:rPr lang="pl-PL" sz="16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         mł.insp.Paweł Adamczak </a:t>
            </a:r>
            <a:endParaRPr lang="pl-PL" sz="16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967"/>
              </a:spcBef>
              <a:spcAft>
                <a:spcPts val="601"/>
              </a:spcAft>
            </a:pPr>
            <a:r>
              <a:rPr lang="pl-PL" sz="40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Sprawozdanie Komendanta Powiatowego Policji podsumowująca efekty pracy  wołowskiej Policji oraz stan bezpieczeństwa publicznego w powiecie wołowskim </a:t>
            </a:r>
            <a:endParaRPr lang="pl-PL" sz="4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967"/>
              </a:spcBef>
              <a:spcAft>
                <a:spcPts val="601"/>
              </a:spcAft>
            </a:pPr>
            <a:r>
              <a:rPr lang="pl-PL" sz="40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 2025 roku</a:t>
            </a:r>
            <a:endParaRPr lang="pl-PL" sz="4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80000"/>
              </a:lnSpc>
              <a:spcBef>
                <a:spcPts val="1210"/>
              </a:spcBef>
              <a:spcAft>
                <a:spcPts val="601"/>
              </a:spcAft>
            </a:pPr>
            <a:endParaRPr lang="pl-PL" sz="484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80000"/>
              </a:lnSpc>
              <a:spcBef>
                <a:spcPts val="1210"/>
              </a:spcBef>
              <a:spcAft>
                <a:spcPts val="601"/>
              </a:spcAft>
            </a:pPr>
            <a:endParaRPr lang="pl-PL" sz="484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80000"/>
              </a:lnSpc>
              <a:spcBef>
                <a:spcPts val="848"/>
              </a:spcBef>
              <a:spcAft>
                <a:spcPts val="601"/>
              </a:spcAft>
            </a:pPr>
            <a:endParaRPr lang="pl-PL" sz="484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80000"/>
              </a:lnSpc>
              <a:spcBef>
                <a:spcPts val="848"/>
              </a:spcBef>
              <a:spcAft>
                <a:spcPts val="601"/>
              </a:spcAft>
            </a:pPr>
            <a:endParaRPr lang="pl-PL" sz="484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80000"/>
              </a:lnSpc>
              <a:spcBef>
                <a:spcPts val="604"/>
              </a:spcBef>
              <a:spcAft>
                <a:spcPts val="601"/>
              </a:spcAft>
            </a:pPr>
            <a:endParaRPr lang="pl-PL" sz="484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80000"/>
              </a:lnSpc>
              <a:spcBef>
                <a:spcPts val="604"/>
              </a:spcBef>
              <a:spcAft>
                <a:spcPts val="601"/>
              </a:spcAft>
            </a:pPr>
            <a:endParaRPr lang="pl-PL" sz="484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80000"/>
              </a:lnSpc>
              <a:spcBef>
                <a:spcPts val="604"/>
              </a:spcBef>
              <a:spcAft>
                <a:spcPts val="601"/>
              </a:spcAft>
            </a:pPr>
            <a:r>
              <a:rPr lang="pl-PL" sz="3380" b="0" u="none" strike="noStrike">
                <a:solidFill>
                  <a:srgbClr val="FFFFFF"/>
                </a:solidFill>
                <a:uFillTx/>
                <a:latin typeface="Calisto MT"/>
                <a:ea typeface="DejaVu Sans"/>
              </a:rPr>
              <a:t> 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80000"/>
              </a:lnSpc>
              <a:spcBef>
                <a:spcPts val="848"/>
              </a:spcBef>
              <a:spcAft>
                <a:spcPts val="601"/>
              </a:spcAft>
            </a:pP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3812760" y="4560840"/>
            <a:ext cx="1920960" cy="14342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63360">
            <a:solidFill>
              <a:srgbClr val="333333"/>
            </a:solidFill>
            <a:round/>
          </a:ln>
          <a:effectLst>
            <a:outerShdw blurRad="38088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6440040" y="4540320"/>
            <a:ext cx="1773720" cy="1454760"/>
          </a:xfrm>
          <a:prstGeom prst="ellipse">
            <a:avLst/>
          </a:prstGeom>
          <a:blipFill rotWithShape="0">
            <a:blip r:embed="rId4"/>
            <a:srcRect/>
            <a:stretch/>
          </a:blipFill>
          <a:ln w="63360">
            <a:solidFill>
              <a:srgbClr val="333333"/>
            </a:solidFill>
            <a:round/>
          </a:ln>
          <a:effectLst>
            <a:outerShdw blurRad="38088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9" name="Obraz 4"/>
          <p:cNvPicPr/>
          <p:nvPr/>
        </p:nvPicPr>
        <p:blipFill>
          <a:blip r:embed="rId5"/>
          <a:stretch/>
        </p:blipFill>
        <p:spPr>
          <a:xfrm>
            <a:off x="10046880" y="618912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0" y="272880"/>
            <a:ext cx="12189600" cy="118476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PUNKT PRZYJĘĆ INTERESANTÓW W WIŃSKU</a:t>
            </a:r>
            <a:br>
              <a:rPr sz="1800"/>
            </a:b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(REWIR DZIELNICOWYCH)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28" name="Obraz 2"/>
          <p:cNvPicPr/>
          <p:nvPr/>
        </p:nvPicPr>
        <p:blipFill>
          <a:blip r:embed="rId3"/>
          <a:stretch/>
        </p:blipFill>
        <p:spPr>
          <a:xfrm>
            <a:off x="955080" y="1679400"/>
            <a:ext cx="10279440" cy="449388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29" name="Obraz 4"/>
          <p:cNvPicPr/>
          <p:nvPr/>
        </p:nvPicPr>
        <p:blipFill>
          <a:blip r:embed="rId4"/>
          <a:stretch/>
        </p:blipFill>
        <p:spPr>
          <a:xfrm>
            <a:off x="10060560" y="621432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504720"/>
            <a:ext cx="12189600" cy="105012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    	PION KRYMINALNY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31" name="Picture 2"/>
          <p:cNvPicPr/>
          <p:nvPr/>
        </p:nvPicPr>
        <p:blipFill>
          <a:blip r:embed="rId3"/>
          <a:stretch/>
        </p:blipFill>
        <p:spPr>
          <a:xfrm>
            <a:off x="966240" y="1937160"/>
            <a:ext cx="6611760" cy="4413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32" name="Obraz 4"/>
          <p:cNvPicPr/>
          <p:nvPr/>
        </p:nvPicPr>
        <p:blipFill>
          <a:blip r:embed="rId4"/>
          <a:stretch/>
        </p:blipFill>
        <p:spPr>
          <a:xfrm>
            <a:off x="10095120" y="6256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23148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Wszczęte postępowania przygotowawcze</a:t>
            </a:r>
            <a:br>
              <a:rPr sz="1800"/>
            </a:b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(dochodzenie, śledztwo)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34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35" name="CustomShape 2"/>
          <p:cNvSpPr/>
          <p:nvPr/>
        </p:nvSpPr>
        <p:spPr>
          <a:xfrm>
            <a:off x="521280" y="1837440"/>
            <a:ext cx="10799280" cy="398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W 2025 roku policjanci Wydziału Kryminalnego Komendy Powiatowej Policji w Wołowie wszczęli:</a:t>
            </a:r>
            <a:endParaRPr lang="pl-PL" sz="28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914400">
              <a:lnSpc>
                <a:spcPct val="100000"/>
              </a:lnSpc>
              <a:buFontTx/>
              <a:buChar char="-"/>
            </a:pP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956 postępowania karne.</a:t>
            </a:r>
          </a:p>
          <a:p>
            <a:pPr defTabSz="914400">
              <a:lnSpc>
                <a:spcPct val="100000"/>
              </a:lnSpc>
            </a:pPr>
            <a:endParaRPr lang="pl-PL" sz="28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</a:pP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Ponadto przeprowadzili:</a:t>
            </a:r>
            <a:endParaRPr lang="pl-PL" sz="28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</a:pP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 573 postępowania sprawdzające.</a:t>
            </a:r>
            <a:endParaRPr lang="pl-PL" sz="28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</a:pPr>
            <a:r>
              <a:rPr lang="pl-PL" sz="32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</a:t>
            </a:r>
            <a:endParaRPr lang="pl-PL" sz="32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Mienie odzyskane oraz zabezpieczone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37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38" name="CustomShape 2"/>
          <p:cNvSpPr/>
          <p:nvPr/>
        </p:nvSpPr>
        <p:spPr>
          <a:xfrm>
            <a:off x="688680" y="2119320"/>
            <a:ext cx="10483200" cy="136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 2025 roku wołowscy policjanci odzyskali mienie o łącznej wartości 644 267 złotych oraz zabezpieczyli mienie o łącznej wartości 367 828złotych.</a:t>
            </a:r>
            <a:endParaRPr lang="pl-PL" sz="28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3499560" y="3246480"/>
            <a:ext cx="4579560" cy="3434040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393840"/>
            <a:ext cx="12189600" cy="108648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	PRZESTĘPCZOŚĆ NARKOTYKOWA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44" name="Picture 2"/>
          <p:cNvPicPr/>
          <p:nvPr/>
        </p:nvPicPr>
        <p:blipFill>
          <a:blip r:embed="rId3"/>
          <a:stretch/>
        </p:blipFill>
        <p:spPr>
          <a:xfrm>
            <a:off x="969840" y="1956960"/>
            <a:ext cx="6449040" cy="42984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45" name="Obraz 4"/>
          <p:cNvPicPr/>
          <p:nvPr/>
        </p:nvPicPr>
        <p:blipFill>
          <a:blip r:embed="rId4"/>
          <a:stretch/>
        </p:blipFill>
        <p:spPr>
          <a:xfrm>
            <a:off x="100882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Przestępstwa narkotykowe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47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148" name="Wykres 4"/>
          <p:cNvGraphicFramePr/>
          <p:nvPr/>
        </p:nvGraphicFramePr>
        <p:xfrm>
          <a:off x="2700000" y="1466280"/>
          <a:ext cx="6053760" cy="49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/>
            <a:r>
              <a:rPr lang="pl-PL" sz="3380" b="1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Ilość zabezpieczonych środków odurzających i substancji psychotropowych</a:t>
            </a:r>
            <a:endParaRPr lang="pl-PL" sz="338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pl-PL" sz="338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47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148" name="Wykres 4"/>
          <p:cNvGraphicFramePr/>
          <p:nvPr>
            <p:extLst>
              <p:ext uri="{D42A27DB-BD31-4B8C-83A1-F6EECF244321}">
                <p14:modId xmlns:p14="http://schemas.microsoft.com/office/powerpoint/2010/main" val="1206051618"/>
              </p:ext>
            </p:extLst>
          </p:nvPr>
        </p:nvGraphicFramePr>
        <p:xfrm>
          <a:off x="2700000" y="1466280"/>
          <a:ext cx="6053760" cy="49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0213008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Osoby poszukiwane listami gończymi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56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57" name="CustomShape 2"/>
          <p:cNvSpPr/>
          <p:nvPr/>
        </p:nvSpPr>
        <p:spPr>
          <a:xfrm>
            <a:off x="588960" y="1640520"/>
            <a:ext cx="10483200" cy="222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 2025 roku do Komendy Powiatowej Policji w Wołowie wpłynęło 14 listów gończych. </a:t>
            </a:r>
            <a:endParaRPr lang="pl-PL" sz="2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pl-PL" sz="2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Wołowscy policjanci zakończyli 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DejaVu Sans"/>
              </a:rPr>
              <a:t>14</a:t>
            </a: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listów gończych, uwzględniając poprzednie lata.</a:t>
            </a:r>
            <a:endParaRPr lang="pl-PL" sz="28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58" name="Obraz 1"/>
          <p:cNvPicPr/>
          <p:nvPr/>
        </p:nvPicPr>
        <p:blipFill>
          <a:blip r:embed="rId4"/>
          <a:stretch/>
        </p:blipFill>
        <p:spPr>
          <a:xfrm>
            <a:off x="4012920" y="3862440"/>
            <a:ext cx="3772440" cy="2829240"/>
          </a:xfrm>
          <a:prstGeom prst="rect">
            <a:avLst/>
          </a:prstGeom>
          <a:noFill/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Osoby zaginione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0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61" name="CustomShape 2"/>
          <p:cNvSpPr/>
          <p:nvPr/>
        </p:nvSpPr>
        <p:spPr>
          <a:xfrm>
            <a:off x="689760" y="1599840"/>
            <a:ext cx="10483200" cy="232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 2025 roku do Komendy Powiatowej Policji w Wołowie wpłynęło </a:t>
            </a:r>
            <a:r>
              <a:rPr lang="pl-PL" sz="2800" dirty="0">
                <a:solidFill>
                  <a:srgbClr val="FFFFFF"/>
                </a:solidFill>
                <a:latin typeface="Times New Roman"/>
                <a:ea typeface="DejaVu Sans"/>
              </a:rPr>
              <a:t>27</a:t>
            </a: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zgłoszeń o zaginięciu osoby.</a:t>
            </a:r>
            <a:endParaRPr lang="pl-PL" sz="2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pl-PL" sz="2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pl-PL" sz="28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Wołowscy policjanci zakończyli wszystkie sprawy dotyczące zaginięcia osoby prowadzone w poprzednim roku.</a:t>
            </a:r>
            <a:endParaRPr lang="pl-PL" sz="28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2" name="Obraz 1"/>
          <p:cNvPicPr/>
          <p:nvPr/>
        </p:nvPicPr>
        <p:blipFill>
          <a:blip r:embed="rId4"/>
          <a:stretch/>
        </p:blipFill>
        <p:spPr>
          <a:xfrm>
            <a:off x="3560400" y="4078304"/>
            <a:ext cx="4741200" cy="2665440"/>
          </a:xfrm>
          <a:prstGeom prst="rect">
            <a:avLst/>
          </a:prstGeom>
          <a:noFill/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850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290520" y="1365840"/>
            <a:ext cx="6594840" cy="509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5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66" name="Obraz 165"/>
          <p:cNvPicPr/>
          <p:nvPr/>
        </p:nvPicPr>
        <p:blipFill>
          <a:blip r:embed="rId4"/>
          <a:stretch/>
        </p:blipFill>
        <p:spPr>
          <a:xfrm>
            <a:off x="7560000" y="1887480"/>
            <a:ext cx="4203720" cy="315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pole tekstowe 166"/>
          <p:cNvSpPr txBox="1"/>
          <p:nvPr/>
        </p:nvSpPr>
        <p:spPr>
          <a:xfrm>
            <a:off x="290520" y="2160000"/>
            <a:ext cx="6594840" cy="30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spcBef>
                <a:spcPts val="1191"/>
              </a:spcBef>
              <a:spcAft>
                <a:spcPts val="992"/>
              </a:spcAft>
            </a:pPr>
            <a:r>
              <a:rPr lang="pl-PL" sz="2200" b="0" u="none" strike="noStrike" dirty="0">
                <a:solidFill>
                  <a:srgbClr val="FFFFFF"/>
                </a:solidFill>
                <a:uFillTx/>
                <a:latin typeface="Times New Roman"/>
              </a:rPr>
              <a:t>Tylko w ciągu trzech dni w miesiącu styczniu   funkcjonariusze Komendy Powiatowej Policji                   w Wołowie zatrzymali 5 osób podejrzanych o posiadanie i handel środkami psychotropowymi oraz odurzającymi. W wyniku intensywnej pracy policjantów zabezpieczono ponad 100 gramów środków psychotropowych                 i odurzających, 16 sztuk nielegalnej amunicji, a także pieniądze w kwocie blisko 142 tysięcy złotych. 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0" y="328680"/>
            <a:ext cx="12189600" cy="101016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KOMENDA POWIATOWA POLICJI W WOŁOWIE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1" name="Symbol zastępczy obrazu 2"/>
          <p:cNvPicPr/>
          <p:nvPr/>
        </p:nvPicPr>
        <p:blipFill>
          <a:blip r:embed="rId3"/>
          <a:stretch/>
        </p:blipFill>
        <p:spPr>
          <a:xfrm>
            <a:off x="969840" y="1495080"/>
            <a:ext cx="10249560" cy="449028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02" name="Obraz 4"/>
          <p:cNvPicPr/>
          <p:nvPr/>
        </p:nvPicPr>
        <p:blipFill>
          <a:blip r:embed="rId4"/>
          <a:stretch/>
        </p:blipFill>
        <p:spPr>
          <a:xfrm>
            <a:off x="10081440" y="622944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1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245160" y="1766520"/>
            <a:ext cx="6594840" cy="509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80" algn="just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pl-PL" sz="240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Policjanci Wydziału Kryminalnego Komendy Powiatowej Policji w Wołowie zatrzymali 49-letniego mieszkańca powiatu wołowskiego, podejrzanego o posiadanie znacznych ilości nielegalnych wyrobów akcyzowych oraz broni palnej i amunicji. Skuteczne działania funkcjonariuszy doprowadziły do zabezpieczenia mienia, które mogło stanowić realne zagrożenie dla bezpieczeństwa publicznego </a:t>
            </a:r>
            <a:endParaRPr lang="pl-PL" sz="240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0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71" name="Obraz 170"/>
          <p:cNvPicPr/>
          <p:nvPr/>
        </p:nvPicPr>
        <p:blipFill>
          <a:blip r:embed="rId4"/>
          <a:stretch/>
        </p:blipFill>
        <p:spPr>
          <a:xfrm>
            <a:off x="8883600" y="1128960"/>
            <a:ext cx="3063240" cy="2300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2" name="Obraz 171"/>
          <p:cNvPicPr/>
          <p:nvPr/>
        </p:nvPicPr>
        <p:blipFill>
          <a:blip r:embed="rId5"/>
          <a:stretch/>
        </p:blipFill>
        <p:spPr>
          <a:xfrm>
            <a:off x="7536542" y="3926160"/>
            <a:ext cx="3060000" cy="2294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1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140671" y="2222630"/>
            <a:ext cx="6840000" cy="28998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1191"/>
              </a:spcBef>
              <a:spcAft>
                <a:spcPts val="992"/>
              </a:spcAft>
            </a:pPr>
            <a:r>
              <a:rPr lang="pl-PL" sz="2100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Wołowscy funkcjonariusze z Wydziału Kryminalnego odzyskali cztery skradzione samochody o wartości blisko 500 tysięcy złotych. Zatrzymano dwóch podejrzanych – 31-latka odpowiedzialnego za liczne kradzieże i posiadanie narkotyków oraz 29-letnią kobietę, która usłyszała zarzuty paserstwa. Dzięki profesjonalnej, skutecznej i wnikliwej pracy operacyjnej policjantów skradzione pojazdy wróciły do właścicieli. </a:t>
            </a:r>
            <a:endParaRPr lang="pl-PL" sz="210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75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76" name="Obraz 175"/>
          <p:cNvPicPr/>
          <p:nvPr/>
        </p:nvPicPr>
        <p:blipFill>
          <a:blip r:embed="rId4"/>
          <a:stretch/>
        </p:blipFill>
        <p:spPr>
          <a:xfrm>
            <a:off x="7319520" y="1800000"/>
            <a:ext cx="4560480" cy="3420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1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180000" y="1800000"/>
            <a:ext cx="6840000" cy="396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75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24527FC-57FA-1920-24EE-FB5DA35AF80B}"/>
              </a:ext>
            </a:extLst>
          </p:cNvPr>
          <p:cNvSpPr txBox="1"/>
          <p:nvPr/>
        </p:nvSpPr>
        <p:spPr>
          <a:xfrm>
            <a:off x="417888" y="1800000"/>
            <a:ext cx="571828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Skuteczne działania funkcjonariuszy Wydziału Kryminalnego Komendy Powiatowej Policji                   w Wołowie doprowadziły do namierzenia utraconego na terenie powiatu wołowskiego pojazdu o wartości 120 tysięcy złotych, a następnie zatrzymania sprawców jego kradzieży: 30-letniego oraz 32-letniego mieszkańca powiatu lubińskiego, a także 19-letniego mieszkańca powiatu legnickiego oraz               37-letniego mieszkańca powiatu wołowskiego, którzy odpowiedzą za pomocnictwo.</a:t>
            </a:r>
          </a:p>
        </p:txBody>
      </p:sp>
      <p:pic>
        <p:nvPicPr>
          <p:cNvPr id="5" name="Obraz 4" descr="Obraz zawierający opona, pojazd, Pojazd lądowy, ziemia&#10;&#10;Opis wygenerowany automatycznie">
            <a:extLst>
              <a:ext uri="{FF2B5EF4-FFF2-40B4-BE49-F238E27FC236}">
                <a16:creationId xmlns:a16="http://schemas.microsoft.com/office/drawing/2014/main" id="{7DA841A0-0514-3073-DB6D-A8A4CEE3A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80" y="1124280"/>
            <a:ext cx="3810000" cy="2758464"/>
          </a:xfrm>
          <a:prstGeom prst="rect">
            <a:avLst/>
          </a:prstGeom>
        </p:spPr>
      </p:pic>
      <p:pic>
        <p:nvPicPr>
          <p:cNvPr id="7" name="Obraz 6" descr="Obraz zawierający osoba, ubrania, w pomieszczeniu, Spodnie&#10;&#10;Opis wygenerowany automatycznie">
            <a:extLst>
              <a:ext uri="{FF2B5EF4-FFF2-40B4-BE49-F238E27FC236}">
                <a16:creationId xmlns:a16="http://schemas.microsoft.com/office/drawing/2014/main" id="{07FC88E4-F13D-A2E1-360C-A300D58B5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60" y="4059936"/>
            <a:ext cx="3810000" cy="27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1813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0" y="493560"/>
            <a:ext cx="12189600" cy="108972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pl-PL" sz="363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PION PREWENCJI</a:t>
            </a:r>
            <a:endParaRPr lang="pl-PL" sz="363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3320640" y="2281680"/>
            <a:ext cx="5072040" cy="339588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63360">
            <a:solidFill>
              <a:srgbClr val="333333"/>
            </a:solidFill>
            <a:round/>
          </a:ln>
          <a:effectLst>
            <a:glow rad="647640">
              <a:srgbClr val="0070C0">
                <a:alpha val="40000"/>
              </a:srgbClr>
            </a:glow>
            <a:outerShdw blurRad="38088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9" name="Obraz 5"/>
          <p:cNvPicPr/>
          <p:nvPr/>
        </p:nvPicPr>
        <p:blipFill>
          <a:blip r:embed="rId4"/>
          <a:stretch/>
        </p:blipFill>
        <p:spPr>
          <a:xfrm>
            <a:off x="10101960" y="62082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-17100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Interwencje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81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182" name="Wykres 4"/>
          <p:cNvGraphicFramePr/>
          <p:nvPr/>
        </p:nvGraphicFramePr>
        <p:xfrm>
          <a:off x="2829600" y="1527480"/>
          <a:ext cx="6053760" cy="49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-17100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Legitymowania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84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185" name="Wykres 4"/>
          <p:cNvGraphicFramePr/>
          <p:nvPr/>
        </p:nvGraphicFramePr>
        <p:xfrm>
          <a:off x="2829600" y="1527480"/>
          <a:ext cx="6053760" cy="49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-17100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Zatrzymania osób</a:t>
            </a:r>
            <a:br>
              <a:rPr sz="1800"/>
            </a:b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poszukiwanych przez sądy i prokuratury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87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188" name="Wykres 4"/>
          <p:cNvGraphicFramePr/>
          <p:nvPr/>
        </p:nvGraphicFramePr>
        <p:xfrm>
          <a:off x="2829600" y="1527480"/>
          <a:ext cx="6053760" cy="49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Wykroczenia, mandaty, pouczenia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90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191" name="Wykres 8"/>
          <p:cNvGraphicFramePr/>
          <p:nvPr/>
        </p:nvGraphicFramePr>
        <p:xfrm>
          <a:off x="4203000" y="2138040"/>
          <a:ext cx="3460680" cy="471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2" name="Wykres 17"/>
          <p:cNvGraphicFramePr/>
          <p:nvPr/>
        </p:nvGraphicFramePr>
        <p:xfrm>
          <a:off x="7974000" y="1843920"/>
          <a:ext cx="3670560" cy="4569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3" name="Wykres 4"/>
          <p:cNvGraphicFramePr/>
          <p:nvPr/>
        </p:nvGraphicFramePr>
        <p:xfrm>
          <a:off x="150840" y="1954800"/>
          <a:ext cx="3739680" cy="446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850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322920" y="1764000"/>
            <a:ext cx="6594840" cy="509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96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97" name="Obraz 196"/>
          <p:cNvPicPr/>
          <p:nvPr/>
        </p:nvPicPr>
        <p:blipFill>
          <a:blip r:embed="rId4"/>
          <a:stretch/>
        </p:blipFill>
        <p:spPr>
          <a:xfrm>
            <a:off x="7638840" y="2309400"/>
            <a:ext cx="3881160" cy="2910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8" name="pole tekstowe 197"/>
          <p:cNvSpPr txBox="1"/>
          <p:nvPr/>
        </p:nvSpPr>
        <p:spPr>
          <a:xfrm>
            <a:off x="899460" y="2465090"/>
            <a:ext cx="6378840" cy="334577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pl-PL" sz="2100" u="none" strike="noStrike" dirty="0">
                <a:solidFill>
                  <a:srgbClr val="FFFFFF"/>
                </a:solidFill>
                <a:uFillTx/>
                <a:latin typeface="Times New Roman"/>
              </a:rPr>
              <a:t>Policjanci Wydziału Prewencji Komendy Powiatowej Policji w Wołowie dzięki swojemu profesjonalizmowi             i szybkiemu działaniu uratowali kobietę z silnie zadymionego mieszkania. Gdyby ich pomoc nie przyszła na czas, konsekwencje zdarzenia mogłyby być bardzo poważne. Wołowscy funkcjonariusze narażając własne życie i zdrowie bez wahania podjęli czynności ratownicze, które zapobiegły tragedii. </a:t>
            </a:r>
          </a:p>
        </p:txBody>
      </p:sp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850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290520" y="1458195"/>
            <a:ext cx="6594840" cy="44286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Policjanci z Komisariatu Policji w Brzegu Dolnym we współpracy z funkcjonariuszami z Wydziału Poszukiwań i Identyfikacji Osób Komendy Wojewódzkiej Policji w Łodzi, zatrzymali kolejną osobę ukrywającą się przed organami ścigania. Zmiana tożsamości nie uchroniła 39-letniego obywatela Gruzji przed zatrzymaniem. Mężczyzna ukrywał się od 2023 roku.</a:t>
            </a:r>
            <a:endParaRPr lang="pl-PL" sz="2400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1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osoba, na wolnym powietrzu, Pojazd lądowy, pojazd&#10;&#10;Opis wygenerowany automatycznie">
            <a:extLst>
              <a:ext uri="{FF2B5EF4-FFF2-40B4-BE49-F238E27FC236}">
                <a16:creationId xmlns:a16="http://schemas.microsoft.com/office/drawing/2014/main" id="{C8793574-D7DF-9876-F5DB-AF185565C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53" y="2057250"/>
            <a:ext cx="3956971" cy="2743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0" y="272160"/>
            <a:ext cx="12189600" cy="8960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40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   </a:t>
            </a: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Struktura organizacyjna KPP w Wołowie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0" y="1447920"/>
            <a:ext cx="10968840" cy="499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1. Kierownictwo Komendy stanowią:</a:t>
            </a:r>
            <a:br>
              <a:rPr sz="1800"/>
            </a:b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a) Komendant;</a:t>
            </a:r>
            <a:br>
              <a:rPr sz="1800"/>
            </a:b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b) I Zastępca Komendanta,</a:t>
            </a:r>
            <a:br>
              <a:rPr sz="1800"/>
            </a:br>
            <a:br>
              <a:rPr sz="1800"/>
            </a:b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2. W skład Komendy wchodzą następujące komórki organizacyjne: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1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1) Wydział Kryminalny :</a:t>
            </a:r>
            <a:br>
              <a:rPr sz="1800"/>
            </a:b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a) Zespół Dochodzeniowo-Śledczy,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b) Zespół Operacyjno - Rozpoznawczy,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c) Zespół do walki z Przestępczością Gospodarczą;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d) Zespół Techniki Kryminalistycznej;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5" name="Obraz 4"/>
          <p:cNvPicPr/>
          <p:nvPr/>
        </p:nvPicPr>
        <p:blipFill>
          <a:blip r:embed="rId3"/>
          <a:stretch/>
        </p:blipFill>
        <p:spPr>
          <a:xfrm>
            <a:off x="10081080" y="62352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850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380024" y="2228734"/>
            <a:ext cx="5482656" cy="301420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Dzięki szybkiej reakcji i profesjonalizmowi dyżurnego wołowskiej komendy udało się uratować kobietę, która próbowała odebrać sobie życie, przez co znalazła się w stanie bezpośredniego zagrożenia życia i zdrowia. Doświadczenie, empatia i błyskawiczne działania policjantów pozwoliły udzielić natychmiastowej pomocy oraz zapobiec tragedii.</a:t>
            </a:r>
            <a:endParaRPr lang="pl-PL" sz="2000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osoba, tekst, ubrania, w pomieszczeniu&#10;&#10;Opis wygenerowany automatycznie">
            <a:extLst>
              <a:ext uri="{FF2B5EF4-FFF2-40B4-BE49-F238E27FC236}">
                <a16:creationId xmlns:a16="http://schemas.microsoft.com/office/drawing/2014/main" id="{4C22BD83-E60B-1F0D-2C41-CC3DAE9A9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84" y="2000250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1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605198" y="2286448"/>
            <a:ext cx="5164272" cy="32491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obszarach leśnych powiatu wołowskiego prowadzone są działania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kontrolno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prewencyjne z udziałem funkcjonariuszy Komendy Powiatowej Policji w Wołowie oraz Straży Leśnej PGL LP Nadleśnictwa Wołów. Cykliczna akcja służb ma celu zapewnienie bezpieczeństwa na obszarach leśnych.</a:t>
            </a:r>
            <a:endParaRPr lang="pl-PL" sz="2000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na wolnym powietrzu, pojazd, Pojazd lądowy, osoba&#10;&#10;Opis wygenerowany automatycznie">
            <a:extLst>
              <a:ext uri="{FF2B5EF4-FFF2-40B4-BE49-F238E27FC236}">
                <a16:creationId xmlns:a16="http://schemas.microsoft.com/office/drawing/2014/main" id="{78A1C76A-7F5B-94C5-AB92-C2D1463C8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46" y="1863661"/>
            <a:ext cx="3854956" cy="289121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850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349560" y="1863661"/>
            <a:ext cx="5164272" cy="411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Dzięki zdecydowanej i skutecznej akcji funkcjonariuszy Komendy Powiatowej Policji  w Wołowie, sukcesem zakończyły się poszukiwania 69-letniego mieszkańca powiatu wołowskiego, który nie powrócił do miejsca zamieszkania oraz przez blisko dobę znajdował się w pobliskim lesie. Dzięki niezwykłej determinacji i zaangażowaniu oraz współpracy z innymi służbami, wołowscy policjanci w porę odnaleźli wychłodzonego oraz nieprzytomnego mężczyznę, któremu udzielili pomocy i wezwali Zespół Pogotowia Ratunkowego.</a:t>
            </a:r>
            <a:endParaRPr lang="pl-PL" sz="2000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4" name="Obraz 3" descr="Obraz zawierający na wolnym powietrzu, osoba, strażak, trawa&#10;&#10;Opis wygenerowany automatycznie">
            <a:extLst>
              <a:ext uri="{FF2B5EF4-FFF2-40B4-BE49-F238E27FC236}">
                <a16:creationId xmlns:a16="http://schemas.microsoft.com/office/drawing/2014/main" id="{06EF5CA7-7996-B9EB-8E99-9C9C3E4CD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75" y="200025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4670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1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182880" y="1648530"/>
            <a:ext cx="5726307" cy="47990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algn="just"/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Policjanci z Komisariatu Policji w Brzegu Dolnym wraz z funkcjonariuszami Komisariatu Wodnego Komendy Wojewódzkiej Policji we Wrocławiu przeprowadzili działania prewencyjno ‑ informacyjne na rzece Odrze w gminie Brzeg Dolny, w ramach ogólnopolskiej kampanii „Kręci mnie bezpieczeństwo nad wodą”.</a:t>
            </a:r>
          </a:p>
          <a:p>
            <a:pPr algn="just"/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Celem akcji była poprawa świadomości mieszkańców, promocja bezpiecznych </a:t>
            </a:r>
            <a:r>
              <a:rPr lang="pl-PL" sz="22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zachowań</a:t>
            </a:r>
            <a:r>
              <a:rPr lang="pl-PL" sz="2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oraz zapobieganie wypadkom podczas rekreacji nad wodą. </a:t>
            </a:r>
          </a:p>
          <a:p>
            <a:pPr marL="3708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14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na wolnym powietrzu, niebo, chmura, woda&#10;&#10;Opis wygenerowany automatycznie">
            <a:extLst>
              <a:ext uri="{FF2B5EF4-FFF2-40B4-BE49-F238E27FC236}">
                <a16:creationId xmlns:a16="http://schemas.microsoft.com/office/drawing/2014/main" id="{7E745970-6140-BA4C-E907-39E89605F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92" y="3843864"/>
            <a:ext cx="3471672" cy="2603754"/>
          </a:xfrm>
          <a:prstGeom prst="rect">
            <a:avLst/>
          </a:prstGeom>
        </p:spPr>
      </p:pic>
      <p:pic>
        <p:nvPicPr>
          <p:cNvPr id="5" name="Obraz 4" descr="Obraz zawierający na wolnym powietrzu, niebo, chmura, trawa&#10;&#10;Opis wygenerowany automatycznie">
            <a:extLst>
              <a:ext uri="{FF2B5EF4-FFF2-40B4-BE49-F238E27FC236}">
                <a16:creationId xmlns:a16="http://schemas.microsoft.com/office/drawing/2014/main" id="{4D9BEA2F-B548-0C88-5A9A-749CE081F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984" y="1124280"/>
            <a:ext cx="3246120" cy="24345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0" y="493560"/>
            <a:ext cx="12189600" cy="108972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pl-PL" sz="363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PION RUCHU DROGOWEGO</a:t>
            </a:r>
            <a:endParaRPr lang="pl-PL" sz="363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3263040" y="2249280"/>
            <a:ext cx="4884480" cy="312696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63360">
            <a:solidFill>
              <a:srgbClr val="333333"/>
            </a:solidFill>
            <a:round/>
          </a:ln>
          <a:effectLst>
            <a:glow rad="647640">
              <a:srgbClr val="0070C0"/>
            </a:glow>
            <a:outerShdw blurRad="380880" dist="29196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9" name="Obraz 5"/>
          <p:cNvPicPr/>
          <p:nvPr/>
        </p:nvPicPr>
        <p:blipFill>
          <a:blip r:embed="rId4"/>
          <a:stretch/>
        </p:blipFill>
        <p:spPr>
          <a:xfrm>
            <a:off x="10101960" y="62082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Stan bezpieczeństwa na drogach </a:t>
            </a:r>
            <a:br>
              <a:rPr sz="1800" dirty="0"/>
            </a:br>
            <a:r>
              <a:rPr lang="pl-PL" sz="3380" b="1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powiatu wołowskiego</a:t>
            </a:r>
            <a:endParaRPr lang="pl-PL" sz="338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21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222" name="Wykres 8"/>
          <p:cNvGraphicFramePr/>
          <p:nvPr>
            <p:extLst>
              <p:ext uri="{D42A27DB-BD31-4B8C-83A1-F6EECF244321}">
                <p14:modId xmlns:p14="http://schemas.microsoft.com/office/powerpoint/2010/main" val="2955473069"/>
              </p:ext>
            </p:extLst>
          </p:nvPr>
        </p:nvGraphicFramePr>
        <p:xfrm>
          <a:off x="4579560" y="2266560"/>
          <a:ext cx="3460680" cy="4717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3" name="Wykres 17"/>
          <p:cNvGraphicFramePr/>
          <p:nvPr>
            <p:extLst>
              <p:ext uri="{D42A27DB-BD31-4B8C-83A1-F6EECF244321}">
                <p14:modId xmlns:p14="http://schemas.microsoft.com/office/powerpoint/2010/main" val="2305293678"/>
              </p:ext>
            </p:extLst>
          </p:nvPr>
        </p:nvGraphicFramePr>
        <p:xfrm>
          <a:off x="8383320" y="1800000"/>
          <a:ext cx="3544200" cy="445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4" name="Wykres 4"/>
          <p:cNvGraphicFramePr/>
          <p:nvPr>
            <p:extLst>
              <p:ext uri="{D42A27DB-BD31-4B8C-83A1-F6EECF244321}">
                <p14:modId xmlns:p14="http://schemas.microsoft.com/office/powerpoint/2010/main" val="4156678190"/>
              </p:ext>
            </p:extLst>
          </p:nvPr>
        </p:nvGraphicFramePr>
        <p:xfrm>
          <a:off x="215280" y="2126880"/>
          <a:ext cx="3739680" cy="446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Stan bezpieczeństwa na drogach </a:t>
            </a:r>
            <a:br>
              <a:rPr sz="1800"/>
            </a:b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powiatu wołowskiego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26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227" name="Wykres 17"/>
          <p:cNvGraphicFramePr/>
          <p:nvPr>
            <p:extLst>
              <p:ext uri="{D42A27DB-BD31-4B8C-83A1-F6EECF244321}">
                <p14:modId xmlns:p14="http://schemas.microsoft.com/office/powerpoint/2010/main" val="1387894238"/>
              </p:ext>
            </p:extLst>
          </p:nvPr>
        </p:nvGraphicFramePr>
        <p:xfrm>
          <a:off x="6282360" y="1156680"/>
          <a:ext cx="4641480" cy="515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8" name="Wykres 4"/>
          <p:cNvGraphicFramePr/>
          <p:nvPr>
            <p:extLst>
              <p:ext uri="{D42A27DB-BD31-4B8C-83A1-F6EECF244321}">
                <p14:modId xmlns:p14="http://schemas.microsoft.com/office/powerpoint/2010/main" val="153754721"/>
              </p:ext>
            </p:extLst>
          </p:nvPr>
        </p:nvGraphicFramePr>
        <p:xfrm>
          <a:off x="624240" y="1602720"/>
          <a:ext cx="4709160" cy="49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0" y="2318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Stan bezpieczeństwa na drogach </a:t>
            </a:r>
            <a:br>
              <a:rPr sz="1800"/>
            </a:b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powiatu wołowskiego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30" name="Obraz 6"/>
          <p:cNvPicPr/>
          <p:nvPr/>
        </p:nvPicPr>
        <p:blipFill>
          <a:blip r:embed="rId3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graphicFrame>
        <p:nvGraphicFramePr>
          <p:cNvPr id="231" name="Table 2"/>
          <p:cNvGraphicFramePr/>
          <p:nvPr>
            <p:extLst>
              <p:ext uri="{D42A27DB-BD31-4B8C-83A1-F6EECF244321}">
                <p14:modId xmlns:p14="http://schemas.microsoft.com/office/powerpoint/2010/main" val="2540900724"/>
              </p:ext>
            </p:extLst>
          </p:nvPr>
        </p:nvGraphicFramePr>
        <p:xfrm>
          <a:off x="959760" y="1584360"/>
          <a:ext cx="9324720" cy="4609800"/>
        </p:xfrm>
        <a:graphic>
          <a:graphicData uri="http://schemas.openxmlformats.org/drawingml/2006/table">
            <a:tbl>
              <a:tblPr/>
              <a:tblGrid>
                <a:gridCol w="233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81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1" u="none" strike="noStrike">
                          <a:solidFill>
                            <a:srgbClr val="FFFFFF"/>
                          </a:solidFill>
                          <a:uFillTx/>
                          <a:latin typeface="Arial"/>
                          <a:ea typeface="DejaVu Sans"/>
                        </a:rPr>
                        <a:t>WRD KPP WOŁÓW</a:t>
                      </a:r>
                      <a:endParaRPr lang="pl-PL" sz="1200" b="0" u="none" strike="noStrike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BC451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1" u="none" strike="noStrike" dirty="0">
                          <a:solidFill>
                            <a:srgbClr val="FFFFFF"/>
                          </a:solidFill>
                          <a:uFillTx/>
                          <a:latin typeface="Arial"/>
                          <a:ea typeface="DejaVu Sans"/>
                        </a:rPr>
                        <a:t>2025</a:t>
                      </a:r>
                      <a:endParaRPr lang="pl-PL" sz="12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BC451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1" u="none" strike="noStrike" dirty="0">
                          <a:solidFill>
                            <a:srgbClr val="FFFFFF"/>
                          </a:solidFill>
                          <a:uFillTx/>
                          <a:latin typeface="Arial"/>
                          <a:ea typeface="DejaVu Sans"/>
                        </a:rPr>
                        <a:t>2024</a:t>
                      </a:r>
                      <a:endParaRPr lang="pl-PL" sz="12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BC451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1" u="none" strike="noStrike" dirty="0">
                          <a:solidFill>
                            <a:srgbClr val="FFFFFF"/>
                          </a:solidFill>
                          <a:uFillTx/>
                          <a:latin typeface="Arial"/>
                          <a:ea typeface="DejaVu Sans"/>
                        </a:rPr>
                        <a:t>WZROST/SPADEK</a:t>
                      </a:r>
                      <a:endParaRPr lang="pl-PL" sz="12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BC45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7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Ujawnione wykroczenia- ogółem</a:t>
                      </a:r>
                      <a:endParaRPr lang="pl-PL" sz="1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3578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3204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374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8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Badanie stanu trzeźwości</a:t>
                      </a:r>
                      <a:endParaRPr lang="pl-PL" sz="1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14144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11032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3112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7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0" u="none" strike="noStrike" dirty="0" err="1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Ujawnialność</a:t>
                      </a:r>
                      <a:r>
                        <a:rPr lang="pl-PL" sz="12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/ art. 178aKK, 87KW, KPŚO</a:t>
                      </a:r>
                      <a:endParaRPr lang="pl-PL" sz="12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194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226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</a:rPr>
                        <a:t>-32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8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244 KK</a:t>
                      </a:r>
                      <a:endParaRPr lang="pl-PL" sz="1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82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71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11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7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Liczba kierujących po środkach odurzających</a:t>
                      </a:r>
                      <a:endParaRPr lang="pl-PL" sz="1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71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43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28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8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Zatrzymanych DR</a:t>
                      </a:r>
                      <a:endParaRPr lang="pl-PL" sz="1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314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347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-</a:t>
                      </a: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33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8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Zatrzymanych PJ</a:t>
                      </a:r>
                      <a:endParaRPr lang="pl-PL" sz="1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119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79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40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8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Prawo Jazdy „50+”</a:t>
                      </a:r>
                      <a:endParaRPr lang="pl-PL" sz="1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27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17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10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C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60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200" b="0" u="none" strike="noStrike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Przekroczenie dozwolonej prędkości</a:t>
                      </a:r>
                      <a:endParaRPr lang="pl-PL" sz="1200" b="0" u="none" strike="noStrike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2391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1847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pl-PL" sz="1800" b="1" u="none" strike="noStrike" dirty="0">
                          <a:solidFill>
                            <a:srgbClr val="000000"/>
                          </a:solidFill>
                          <a:uFillTx/>
                          <a:latin typeface="Arial"/>
                          <a:ea typeface="DejaVu Sans"/>
                        </a:rPr>
                        <a:t>544</a:t>
                      </a:r>
                      <a:endParaRPr lang="pl-PL" sz="18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3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1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268920" y="2098297"/>
            <a:ext cx="6426848" cy="35945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Policjanci z Wydziału Ruchu Drogowego Komendy Powiatowej Policji w Wołowie po pościgu zatrzymali kierującego pojazdem marki Volkswagen, który nie zatrzymał się do kontroli drogowej. Okazało się, że 35-letni mieszkaniec powiatu trzebnickiego jest pod wpływem narkotyków. </a:t>
            </a:r>
            <a:endParaRPr lang="pl-PL" sz="2400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4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na wolnym powietrzu, pojazd, Pojazd lądowy, osoba&#10;&#10;Opis wygenerowany automatycznie">
            <a:extLst>
              <a:ext uri="{FF2B5EF4-FFF2-40B4-BE49-F238E27FC236}">
                <a16:creationId xmlns:a16="http://schemas.microsoft.com/office/drawing/2014/main" id="{C426BFFA-9A9C-91EB-0D81-91FF4937B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52" y="1993643"/>
            <a:ext cx="4289937" cy="321745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850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230760" y="1340280"/>
            <a:ext cx="5865240" cy="46475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Policjanci Wydziału Ruchu Drogowego Komendy Powiatowej Policji w Wołowie zatrzymali do kontroli 29-letniego mieszkańca powiatu wołowskiego, który w terenie zabudowanym przekroczył dopuszczalną prędkość. Badanie narkotestem potwierdziło obecność narkotyków, a przy kierowcy ujawniono marihuanę. Kolejne porcje tego środka policjanci znaleźli również w miejscu jego zamieszkania.</a:t>
            </a:r>
            <a:endParaRPr lang="pl-PL" sz="2400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8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Minerał, w pomieszczeniu, skała&#10;&#10;Opis wygenerowany automatycznie">
            <a:extLst>
              <a:ext uri="{FF2B5EF4-FFF2-40B4-BE49-F238E27FC236}">
                <a16:creationId xmlns:a16="http://schemas.microsoft.com/office/drawing/2014/main" id="{7D1F4C32-CD11-772D-20F8-9C1BE241D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89" y="1968485"/>
            <a:ext cx="4493905" cy="337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284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0" y="272160"/>
            <a:ext cx="12189600" cy="8960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40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   </a:t>
            </a: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Struktura organizacyjna KPP w Wołowie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0" y="1447920"/>
            <a:ext cx="10968840" cy="499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1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2) Wydział Prewencji: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br>
              <a:rPr sz="1800"/>
            </a:b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a) Zespół Patrolowo – Interwencyjny,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b) Zespół Dyżurnych,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c) Rewir Dzielnicowych,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d) Zespół do spraw Wykroczeń i Prewencji Kryminalnej,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276480" algn="just" defTabSz="914400">
              <a:lnSpc>
                <a:spcPct val="100000"/>
              </a:lnSpc>
              <a:spcBef>
                <a:spcPts val="363"/>
              </a:spcBef>
              <a:spcAft>
                <a:spcPts val="601"/>
              </a:spcAft>
            </a:pP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08" name="Obraz 4"/>
          <p:cNvPicPr/>
          <p:nvPr/>
        </p:nvPicPr>
        <p:blipFill>
          <a:blip r:embed="rId3"/>
          <a:stretch/>
        </p:blipFill>
        <p:spPr>
          <a:xfrm>
            <a:off x="10081080" y="62352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850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230760" y="1543664"/>
            <a:ext cx="5727588" cy="48880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lnSpcReduction="10000"/>
          </a:bodyPr>
          <a:lstStyle/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związku z wprowadzeniem od 7 lipca 2025 r. tymczasowej kontroli granicznej na odcinku granicy państwowej w powiecie zgorzeleckim, policjanci z Komendy Powiatowej Policji w Wołowie również wspierają działania funkcjonariuszy Straży Granicznej. Mundurowi dbali                           o bezpieczeństwo i porządek publiczny           w    rejonach objętych kontrolą. Podczas przygranicznej kontroli Wołowscy funkcjonariusze Wydziału Ruchu Drogowego zatrzymali nietrzeźwego kierowcę, który miał w organizmie ponad 1,5 promila alkoholu.</a:t>
            </a:r>
            <a:endParaRPr lang="pl-PL" sz="2400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8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osoba, na wolnym powietrzu, ubrania, pojazd&#10;&#10;Opis wygenerowany automatycznie">
            <a:extLst>
              <a:ext uri="{FF2B5EF4-FFF2-40B4-BE49-F238E27FC236}">
                <a16:creationId xmlns:a16="http://schemas.microsoft.com/office/drawing/2014/main" id="{FCBC6E0F-9422-31C1-381F-50D86340A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94" y="1953546"/>
            <a:ext cx="4519562" cy="338967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850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230760" y="1543664"/>
            <a:ext cx="5412956" cy="43655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lnSpcReduction="10000"/>
          </a:bodyPr>
          <a:lstStyle/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Nocna interwencja wołowskich policjantów zakończyła się zatrzymaniem nietrzeźwego kierowcy. 36-letni mieszkaniec powiatu wołowskiego, któremu samochód zgasł na rondzie, po chwili ruszył dalej. To wzbudziło podejrzenia funkcjonariuszy, którzy podjęli kontrolę drogową. Jak się okazało – mężczyzna prowadził pojazd, mając w organizmie ponad promil alkoholu. Dzięki czujności wołowskich policjantów nie doszło do tragedii na drodze.</a:t>
            </a:r>
            <a:endParaRPr lang="pl-PL" sz="2400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8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4" name="Obraz 3" descr="Obraz zawierający tekst, pojazd, Pojazd lądowy, Tablica rejestracyjna pojazdu&#10;&#10;Opis wygenerowany automatycznie">
            <a:extLst>
              <a:ext uri="{FF2B5EF4-FFF2-40B4-BE49-F238E27FC236}">
                <a16:creationId xmlns:a16="http://schemas.microsoft.com/office/drawing/2014/main" id="{544EDA68-CF54-A1BA-F394-C69C06D19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23" y="1960921"/>
            <a:ext cx="4333568" cy="32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79190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1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230760" y="2251587"/>
            <a:ext cx="5412956" cy="365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Policjanci Wydziału Ruchu Drogowego w Wołowie zatrzymali 40-letniego mieszkańca powiatu wołowskiego, który w terenie zabudowanym przekroczył prędkość o 39 km/h. Jak się okazało, kierowca był nietrzeźwy – w jego organizmie stwierdzono blisko 4 promile alkoholu.</a:t>
            </a:r>
            <a:endParaRPr lang="pl-PL" sz="2400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8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tekst, Materiały biurowe, plastik, Telefon komórkowy&#10;&#10;Opis wygenerowany automatycznie">
            <a:extLst>
              <a:ext uri="{FF2B5EF4-FFF2-40B4-BE49-F238E27FC236}">
                <a16:creationId xmlns:a16="http://schemas.microsoft.com/office/drawing/2014/main" id="{D1AA9E2A-0BDA-5207-721B-02F5213AD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21" y="2024215"/>
            <a:ext cx="4178708" cy="31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05792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850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WYBRANE DZIAŁANIA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230760" y="1543664"/>
            <a:ext cx="5412956" cy="43655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chemeClr val="bg1"/>
              </a:solidFill>
              <a:uFillTx/>
              <a:latin typeface="Arial"/>
            </a:endParaRPr>
          </a:p>
        </p:txBody>
      </p:sp>
      <p:pic>
        <p:nvPicPr>
          <p:cNvPr id="238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E5EE1BA-902F-8D37-9721-91AF8D5A8B4F}"/>
              </a:ext>
            </a:extLst>
          </p:cNvPr>
          <p:cNvSpPr txBox="1"/>
          <p:nvPr/>
        </p:nvSpPr>
        <p:spPr>
          <a:xfrm>
            <a:off x="381000" y="1898016"/>
            <a:ext cx="54129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Policjanci Wydziału Ruchu Drogowego Komendy Powiatowej Policji w Wołowie prowadzali wojewódzkie działania pod nazwą "Stan Techniczny". Do jednej z kontroli drogowych funkcjonariusze zatrzymali kierującego osobowym, w którym zauważyli niesprawność techniczną świateł. . W trakcie kontroli wyszło na jaw, że 33-latek prowadził auto pod wpływem środków odurzających, a dzięki skuteczności                w działaniach, wołowscy policjanci znaleźli                     w miejscu jego zamieszkania blisko 45 gramów marihuany. </a:t>
            </a:r>
          </a:p>
        </p:txBody>
      </p:sp>
      <p:pic>
        <p:nvPicPr>
          <p:cNvPr id="6" name="Obraz 5" descr="Obraz zawierający w pomieszczeniu, jedzenie&#10;&#10;Opis wygenerowany automatycznie">
            <a:extLst>
              <a:ext uri="{FF2B5EF4-FFF2-40B4-BE49-F238E27FC236}">
                <a16:creationId xmlns:a16="http://schemas.microsoft.com/office/drawing/2014/main" id="{466CF9E4-A078-D267-C65D-9817A52F2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92" y="1929539"/>
            <a:ext cx="4276828" cy="32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02697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0" y="272880"/>
            <a:ext cx="12189600" cy="86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41" name="Obraz 4"/>
          <p:cNvPicPr/>
          <p:nvPr/>
        </p:nvPicPr>
        <p:blipFill>
          <a:blip r:embed="rId3"/>
          <a:stretch/>
        </p:blipFill>
        <p:spPr>
          <a:xfrm>
            <a:off x="10107720" y="622296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242" name="CustomShape 2"/>
          <p:cNvSpPr/>
          <p:nvPr/>
        </p:nvSpPr>
        <p:spPr>
          <a:xfrm>
            <a:off x="360" y="335160"/>
            <a:ext cx="12188880" cy="10512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0520" tIns="55440" rIns="110520" bIns="55440" anchor="ctr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pl-PL" sz="3870" b="1" u="none" strike="noStrike" cap="all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	                    PROFILAKTYKA SPOŁECZNA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43" name="Obraz 2"/>
          <p:cNvPicPr/>
          <p:nvPr/>
        </p:nvPicPr>
        <p:blipFill>
          <a:blip r:embed="rId4"/>
          <a:stretch/>
        </p:blipFill>
        <p:spPr>
          <a:xfrm>
            <a:off x="1838632" y="1388520"/>
            <a:ext cx="8419568" cy="5196600"/>
          </a:xfrm>
          <a:prstGeom prst="rect">
            <a:avLst/>
          </a:prstGeom>
          <a:noFill/>
          <a:ln w="0">
            <a:noFill/>
          </a:ln>
          <a:effectLst>
            <a:glow rad="622440">
              <a:srgbClr val="0070C0">
                <a:alpha val="40000"/>
              </a:srgbClr>
            </a:glow>
            <a:outerShdw blurRad="50760" dist="50760" dir="5400000" algn="ctr" rotWithShape="0">
              <a:srgbClr val="000000"/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Profilaktyka społeczna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224280" y="642240"/>
            <a:ext cx="11589120" cy="324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 2025 roku funkcjonariusze Komendy Powiatowej Policji w Wołowie w ramach profilaktyki społecznej przeprowadzili 327 spotkań z mieszkańcami powiatu wołowskiego, poruszając takie tematy jak: uzależnienia, </a:t>
            </a:r>
            <a:r>
              <a:rPr lang="pl-PL" sz="2400" b="0" u="none" strike="noStrike" dirty="0" err="1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cyberzagrożenia</a:t>
            </a:r>
            <a:r>
              <a:rPr lang="pl-PL" sz="24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, handel ludźmi, mowa nienawiści, bezpieczeństwo w miejscach publicznych oraz bezpieczeństwo dzieci, młodzieży, a także seniorów.</a:t>
            </a:r>
            <a:r>
              <a:rPr lang="pl-PL" sz="1900" b="0" u="none" strike="noStrike" dirty="0">
                <a:solidFill>
                  <a:srgbClr val="DADADA"/>
                </a:solidFill>
                <a:uFillTx/>
                <a:latin typeface="Calisto MT"/>
                <a:ea typeface="DejaVu Sans"/>
              </a:rPr>
              <a:t> </a:t>
            </a:r>
            <a:endParaRPr lang="pl-PL" sz="19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996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19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46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ubrania, osoba, w pomieszczeniu, Uczenie się&#10;&#10;Opis wygenerowany automatycznie">
            <a:extLst>
              <a:ext uri="{FF2B5EF4-FFF2-40B4-BE49-F238E27FC236}">
                <a16:creationId xmlns:a16="http://schemas.microsoft.com/office/drawing/2014/main" id="{CABE0731-5791-35D7-66AF-0E906977A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22" y="3383263"/>
            <a:ext cx="4181782" cy="3136337"/>
          </a:xfrm>
          <a:prstGeom prst="rect">
            <a:avLst/>
          </a:prstGeom>
        </p:spPr>
      </p:pic>
      <p:pic>
        <p:nvPicPr>
          <p:cNvPr id="5" name="Obraz 4" descr="Obraz zawierający w pomieszczeniu, ściana, ubrania, chłopiec&#10;&#10;Opis wygenerowany automatycznie">
            <a:extLst>
              <a:ext uri="{FF2B5EF4-FFF2-40B4-BE49-F238E27FC236}">
                <a16:creationId xmlns:a16="http://schemas.microsoft.com/office/drawing/2014/main" id="{AD567C02-1EA1-5E00-ED81-0DD7EA4D4E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39" y="3383262"/>
            <a:ext cx="4181782" cy="31363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Profilaktyka społeczna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187920" y="1386348"/>
            <a:ext cx="8061345" cy="55929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lnSpcReduction="10000"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W 2025 roku wołowscy policjanci realizowali wiele programów i akcji m.in</a:t>
            </a:r>
            <a:r>
              <a:rPr lang="pl-PL" sz="24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.</a:t>
            </a: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</a:t>
            </a: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			  „BEZPIECZNE FERIE” </a:t>
            </a: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9960" defTabSz="914400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9960" defTabSz="914400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</a:pPr>
            <a:r>
              <a:rPr lang="pl-PL" sz="19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Celem prowadzonych działań będzie zwrócenie uwagi kierującym pojazdami na: przestrzeganie przepisów ruchu drogowego  stan techniczny pojazdu, bezpieczeństwo pasażerów, stan psychofizyczny, koncentrację w trakcie prowadzenia pojazdu, </a:t>
            </a:r>
            <a:endParaRPr lang="pl-PL" sz="19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960" defTabSz="914400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</a:pPr>
            <a:r>
              <a:rPr lang="pl-PL" sz="19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Natomiast pieszym, w tym dzieciom i młodzieży, będą przypominać i zwracać uwagę na zagrożenia związane m.in. z nieostrożnym wejściem na przejście,  korzystaniem    z telefonu podczas przechodzenia przez jezdnię, przebieganiem przez jezdnię. Dodatkowo będą uświadamiać o potrzebie korzystania z elementów odblaskowych.</a:t>
            </a:r>
            <a:endParaRPr lang="pl-PL" sz="19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960" defTabSz="914400">
              <a:lnSpc>
                <a:spcPct val="100000"/>
              </a:lnSpc>
              <a:spcBef>
                <a:spcPts val="380"/>
              </a:spcBef>
              <a:spcAft>
                <a:spcPts val="601"/>
              </a:spcAft>
            </a:pPr>
            <a:r>
              <a:rPr lang="pl-PL" sz="1900" b="0" u="none" strike="noStrike" dirty="0">
                <a:solidFill>
                  <a:srgbClr val="DADADA"/>
                </a:solidFill>
                <a:uFillTx/>
                <a:latin typeface="Calisto MT"/>
                <a:ea typeface="DejaVu Sans"/>
              </a:rPr>
              <a:t> </a:t>
            </a:r>
            <a:endParaRPr lang="pl-PL" sz="19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996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19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51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252" name="CustomShape 3"/>
          <p:cNvSpPr/>
          <p:nvPr/>
        </p:nvSpPr>
        <p:spPr>
          <a:xfrm>
            <a:off x="8707920" y="2204820"/>
            <a:ext cx="3296160" cy="2935440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1710812" y="571500"/>
            <a:ext cx="8514736" cy="36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20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„</a:t>
            </a:r>
            <a:r>
              <a:rPr lang="pl-PL" sz="2800" b="1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KRĘCI MNIE BEZPIECZEŃSTWO NA STOKU</a:t>
            </a:r>
            <a:r>
              <a:rPr lang="pl-PL" sz="2400" b="1" u="none" strike="noStrike" dirty="0">
                <a:solidFill>
                  <a:srgbClr val="DADADA"/>
                </a:solidFill>
                <a:uFillTx/>
                <a:latin typeface="Calisto MT"/>
                <a:ea typeface="DejaVu Sans"/>
              </a:rPr>
              <a:t>”</a:t>
            </a:r>
          </a:p>
          <a:p>
            <a:pPr algn="ctr" defTabSz="914400">
              <a:lnSpc>
                <a:spcPct val="100000"/>
              </a:lnSpc>
            </a:pPr>
            <a:endParaRPr lang="pl-PL" sz="1900" b="1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54" name="CustomShape 2"/>
          <p:cNvSpPr/>
          <p:nvPr/>
        </p:nvSpPr>
        <p:spPr>
          <a:xfrm>
            <a:off x="672480" y="1340280"/>
            <a:ext cx="10310760" cy="117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914400">
              <a:lnSpc>
                <a:spcPct val="100000"/>
              </a:lnSpc>
            </a:pPr>
            <a:r>
              <a:rPr lang="pl-PL" sz="19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W ramach ww. akcji prowadzone są również działania pod nazwą „Kręci mnie bezpieczeństwo na stoku”, w trakcie których policjanci apelują o przestrzeganie zasad bezpieczeństwa i zdrowy rozsądek w miejscach wypoczynku zimowego.</a:t>
            </a:r>
            <a:endParaRPr lang="pl-PL" sz="19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5" name="Obraz 1"/>
          <p:cNvPicPr/>
          <p:nvPr/>
        </p:nvPicPr>
        <p:blipFill>
          <a:blip r:embed="rId2"/>
          <a:stretch/>
        </p:blipFill>
        <p:spPr>
          <a:xfrm>
            <a:off x="844967" y="2666700"/>
            <a:ext cx="4827240" cy="3619800"/>
          </a:xfrm>
          <a:prstGeom prst="rect">
            <a:avLst/>
          </a:prstGeom>
          <a:noFill/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 descr="Obraz zawierający ubrania, osoba, chłopiec, Ludzka twarz&#10;&#10;Opis wygenerowany automatycznie">
            <a:extLst>
              <a:ext uri="{FF2B5EF4-FFF2-40B4-BE49-F238E27FC236}">
                <a16:creationId xmlns:a16="http://schemas.microsoft.com/office/drawing/2014/main" id="{E7F02666-3582-E04C-F2DE-A0C10D1EC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53" y="2688840"/>
            <a:ext cx="4796880" cy="35976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Profilaktyka społeczna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367560" y="1327354"/>
            <a:ext cx="6623175" cy="52757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lnSpcReduction="10000"/>
          </a:bodyPr>
          <a:lstStyle/>
          <a:p>
            <a:pPr marL="228600" algn="just" defTabSz="914400">
              <a:lnSpc>
                <a:spcPct val="105000"/>
              </a:lnSpc>
              <a:spcBef>
                <a:spcPts val="420"/>
              </a:spcBef>
              <a:spcAft>
                <a:spcPts val="601"/>
              </a:spcAft>
            </a:pPr>
            <a:r>
              <a:rPr lang="pl-PL" sz="2100" b="1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		„</a:t>
            </a:r>
            <a:r>
              <a:rPr lang="pl-PL" sz="2100" b="1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BEZPIECZNE WAKACJE” </a:t>
            </a:r>
            <a:endParaRPr lang="pl-PL" sz="21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 defTabSz="914400">
              <a:lnSpc>
                <a:spcPct val="105000"/>
              </a:lnSpc>
              <a:spcBef>
                <a:spcPts val="420"/>
              </a:spcBef>
              <a:spcAft>
                <a:spcPts val="601"/>
              </a:spcAft>
            </a:pPr>
            <a:r>
              <a:rPr lang="pl-PL" sz="2100" b="1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  („Kręci mnie bezpieczeństwo nad wodą”)</a:t>
            </a:r>
            <a:endParaRPr lang="pl-PL" sz="21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Każdego roku w okresie wakacji wołowscy funkcjonariusze przeprowadzają szereg akcji i spotkań profilaktycznych     w miejscach zorganizowanego wypoczynku oraz kontroli na terenach wodnych               i przywodnych. Podczas przedmiotowych działań przypominane są ogólne zasady bezpieczeństwa podczas spędzania czasu wolnego. </a:t>
            </a:r>
            <a:endParaRPr lang="pl-PL" sz="24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Omawiane są sytuacje,  jak należy się zachować i czego nie należy robić w przypadku kontaktu z osobą nieznajomą oraz bezpańskim psem. </a:t>
            </a:r>
            <a:endParaRPr lang="pl-PL" sz="24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2860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59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osoba, ubrania, na wolnym powietrzu, trawa&#10;&#10;Opis wygenerowany automatycznie">
            <a:extLst>
              <a:ext uri="{FF2B5EF4-FFF2-40B4-BE49-F238E27FC236}">
                <a16:creationId xmlns:a16="http://schemas.microsoft.com/office/drawing/2014/main" id="{D5707D42-F538-58A2-7570-1BA825C80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81" y="1327354"/>
            <a:ext cx="3306711" cy="2480033"/>
          </a:xfrm>
          <a:prstGeom prst="rect">
            <a:avLst/>
          </a:prstGeom>
        </p:spPr>
      </p:pic>
      <p:pic>
        <p:nvPicPr>
          <p:cNvPr id="5" name="Obraz 4" descr="Obraz zawierający na wolnym powietrzu, osoba, trawa, drzewo&#10;&#10;Opis wygenerowany automatycznie">
            <a:extLst>
              <a:ext uri="{FF2B5EF4-FFF2-40B4-BE49-F238E27FC236}">
                <a16:creationId xmlns:a16="http://schemas.microsoft.com/office/drawing/2014/main" id="{6E8160B3-04EA-A9CE-06AC-8D105E14E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80" y="4039567"/>
            <a:ext cx="3306710" cy="248003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Profilaktyka społeczna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495379" y="1567850"/>
            <a:ext cx="5728440" cy="50334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„BEZPIECZNA DROGA DO SZKOŁY”</a:t>
            </a: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996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996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Celem akcji jest zapewnienie bezpieczeństwa najmłodszym uczestnikom ruchu drogowego w drodze do i ze szkoły. W okolicach szkół mundurowi zwracają uwagę na uczestników ruchu drogowego. </a:t>
            </a:r>
            <a:endParaRPr lang="pl-PL" sz="24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96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Przypominają pieszym o zachowaniu szczególnej ostrożności w rejonie przejść, a kierującym pojazdami      o zmniejszaniu prędkości w pobliżu szkół i placówek oświatowych.</a:t>
            </a:r>
            <a:endParaRPr lang="pl-PL" sz="24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96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96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63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w pomieszczeniu, ściana, ubrania, chłopiec&#10;&#10;Opis wygenerowany automatycznie">
            <a:extLst>
              <a:ext uri="{FF2B5EF4-FFF2-40B4-BE49-F238E27FC236}">
                <a16:creationId xmlns:a16="http://schemas.microsoft.com/office/drawing/2014/main" id="{0FBC6FF0-E45F-8993-465D-011750835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58" y="2117791"/>
            <a:ext cx="4533599" cy="34001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0" y="272160"/>
            <a:ext cx="12189600" cy="8960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40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   </a:t>
            </a: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Struktura organizacyjna KPP w Wołowie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0" y="1447920"/>
            <a:ext cx="10968840" cy="499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1" u="none" strike="noStrike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3) Wydział Ruchu Drogowego,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1" u="none" strike="noStrike">
                <a:solidFill>
                  <a:srgbClr val="DADADA"/>
                </a:solidFill>
                <a:uFillTx/>
                <a:latin typeface="Times New Roman"/>
                <a:ea typeface="Microsoft YaHei"/>
              </a:rPr>
              <a:t>4) Kancelaria Tajna,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1" u="none" strike="noStrike">
                <a:solidFill>
                  <a:srgbClr val="DADADA"/>
                </a:solidFill>
                <a:uFillTx/>
                <a:latin typeface="Times New Roman"/>
                <a:ea typeface="Microsoft YaHei"/>
              </a:rPr>
              <a:t>5) Zespół do spraw Kadr i Szkoleń</a:t>
            </a:r>
            <a:r>
              <a:rPr lang="pl-PL" sz="2400" b="0" u="none" strike="noStrike">
                <a:solidFill>
                  <a:srgbClr val="DADADA"/>
                </a:solidFill>
                <a:uFillTx/>
                <a:latin typeface="Times New Roman"/>
                <a:ea typeface="Microsoft YaHei"/>
              </a:rPr>
              <a:t>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1" u="none" strike="noStrike">
                <a:solidFill>
                  <a:srgbClr val="DADADA"/>
                </a:solidFill>
                <a:uFillTx/>
                <a:latin typeface="Times New Roman"/>
                <a:ea typeface="Microsoft YaHei"/>
              </a:rPr>
              <a:t>6) Zespół do spraw Ochrony Informacji Niejawnych,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1" u="none" strike="noStrike">
                <a:solidFill>
                  <a:srgbClr val="DADADA"/>
                </a:solidFill>
                <a:uFillTx/>
                <a:latin typeface="Times New Roman"/>
                <a:ea typeface="Microsoft YaHei"/>
              </a:rPr>
              <a:t>7) Zespół Wspomagający,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1" u="none" strike="noStrike">
                <a:solidFill>
                  <a:srgbClr val="DADADA"/>
                </a:solidFill>
                <a:uFillTx/>
                <a:latin typeface="Times New Roman"/>
                <a:ea typeface="Microsoft YaHei"/>
              </a:rPr>
              <a:t>8) Jednoosobowe Stanowisko do spraw Teleinformatyki,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1" u="none" strike="noStrike">
                <a:solidFill>
                  <a:srgbClr val="DADADA"/>
                </a:solidFill>
                <a:uFillTx/>
                <a:latin typeface="Times New Roman"/>
                <a:ea typeface="Microsoft YaHei"/>
              </a:rPr>
              <a:t>9) Jednoosobowe Stanowisko do spraw Prasowo – Informacyjnych,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1" u="none" strike="noStrike">
                <a:solidFill>
                  <a:srgbClr val="DADADA"/>
                </a:solidFill>
                <a:uFillTx/>
                <a:latin typeface="Times New Roman"/>
                <a:ea typeface="Microsoft YaHei"/>
              </a:rPr>
              <a:t>10) Jednoosobowe Stanowisko do spraw Bezpieczeństwa i Higieny Pracy</a:t>
            </a: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11" name="Obraz 4"/>
          <p:cNvPicPr/>
          <p:nvPr/>
        </p:nvPicPr>
        <p:blipFill>
          <a:blip r:embed="rId3"/>
          <a:stretch/>
        </p:blipFill>
        <p:spPr>
          <a:xfrm>
            <a:off x="10081080" y="62352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Profilaktyka społeczna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205200" y="1324440"/>
            <a:ext cx="6962516" cy="538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dirty="0">
                <a:solidFill>
                  <a:srgbClr val="FFFFFF"/>
                </a:solidFill>
                <a:latin typeface="Times New Roman"/>
                <a:ea typeface="DejaVu Sans"/>
              </a:rPr>
              <a:t>			</a:t>
            </a:r>
            <a:r>
              <a:rPr lang="pl-PL" sz="24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„ZNICZ”</a:t>
            </a: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Na przełomie października i listopada, wołowscy policjanci czuwali nad bezpieczeństwem osób odwiedzających nekropolie. Do zadań funkcjonariuszy należało nie tylko kierowanie ruchem w rejonie cmentarzy, ale też podejmowanie różnego rodzaju działań mających na celu utrzymanie płynności ruchu i ograniczenie negatywnych </a:t>
            </a:r>
            <a:r>
              <a:rPr lang="pl-PL" sz="2400" b="0" u="none" strike="noStrike" dirty="0" err="1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zachowań</a:t>
            </a:r>
            <a:r>
              <a:rPr lang="pl-PL" sz="24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na drogach</a:t>
            </a:r>
            <a:r>
              <a:rPr lang="pl-PL" sz="2400" b="0" u="none" strike="noStrike" dirty="0">
                <a:solidFill>
                  <a:srgbClr val="DADADA"/>
                </a:solidFill>
                <a:uFillTx/>
                <a:latin typeface="Calisto MT"/>
                <a:ea typeface="DejaVu Sans"/>
              </a:rPr>
              <a:t>. </a:t>
            </a: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2860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68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na wolnym powietrzu, osoba, drzewo, ubrania&#10;&#10;Opis wygenerowany automatycznie">
            <a:extLst>
              <a:ext uri="{FF2B5EF4-FFF2-40B4-BE49-F238E27FC236}">
                <a16:creationId xmlns:a16="http://schemas.microsoft.com/office/drawing/2014/main" id="{E3E30FE2-1F9A-06F3-A817-C0D7FBDA5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947" y="1427574"/>
            <a:ext cx="3594920" cy="47932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Profilaktyka społeczna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183669" y="1255210"/>
            <a:ext cx="6760809" cy="51258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lnSpcReduction="10000"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	  				                                                                       			 „ZIMA”</a:t>
            </a: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DADADA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Wołowscy policjanci systematycznie kontrolowali miejsca, gdzie mogły przebywać osoby bezdomne, samotne, nadużywające alkoholu.  Realizując działania pomocowe w ramach akcji, mundurowi systematycznie sprawdzali dworce, przystanki, pustostany, ogrody działkowe oraz inne tego typu miejsca, gdzie mogą znajdować się osoby potrzebujące pomocy. W trakcie akcji wołowscy policjanci zachęcają do korzystania          z aplikacji „Krajowa Mapa Zagrożeń Bezpieczeństwa”</a:t>
            </a:r>
            <a:endParaRPr lang="pl-PL" sz="24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72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" name="Obraz 2" descr="Obraz zawierający na wolnym powietrzu, drzewo, obuwie, zima&#10;&#10;Opis wygenerowany automatycznie">
            <a:extLst>
              <a:ext uri="{FF2B5EF4-FFF2-40B4-BE49-F238E27FC236}">
                <a16:creationId xmlns:a16="http://schemas.microsoft.com/office/drawing/2014/main" id="{F4523D5D-FCEE-AFED-CE30-63BD1ECBB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769" y="2543211"/>
            <a:ext cx="4820562" cy="30218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Profilaktyka społeczna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183669" y="1255210"/>
            <a:ext cx="6760809" cy="51258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r>
              <a:rPr lang="pl-PL" sz="240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	  				                                                                       			 „TOR”</a:t>
            </a: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72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0A213F9-2530-C19B-8373-708F9E54EF4B}"/>
              </a:ext>
            </a:extLst>
          </p:cNvPr>
          <p:cNvSpPr txBox="1"/>
          <p:nvPr/>
        </p:nvSpPr>
        <p:spPr>
          <a:xfrm>
            <a:off x="516073" y="2518378"/>
            <a:ext cx="6096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➡️Od 21 listopada trwa policyjna operacja "TOR". Jej celem jest przeciwdziałanie aktom sabotażu i dywersji na terenie infrastruktury kolejowej, a także ochrona bezpieczeństwa i porządku publicznego, w tym zapewnienie spokoju w miejscach publicznych.</a:t>
            </a:r>
          </a:p>
          <a:p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➡️ Policjanci Komendy Powiatowej Policji w Wołowie oraz Komisariatu Policji w Brzegu Dolnym prowadzą działania na terenie dworców kolejowych realizując patrole. </a:t>
            </a:r>
          </a:p>
        </p:txBody>
      </p:sp>
      <p:pic>
        <p:nvPicPr>
          <p:cNvPr id="6" name="Obraz 5" descr="Obraz zawierający na wolnym powietrzu, Lampa uliczna, niebo, obuwie&#10;&#10;Opis wygenerowany automatycznie">
            <a:extLst>
              <a:ext uri="{FF2B5EF4-FFF2-40B4-BE49-F238E27FC236}">
                <a16:creationId xmlns:a16="http://schemas.microsoft.com/office/drawing/2014/main" id="{3421FD76-B094-93FB-E4BF-6D8369768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82" y="1505119"/>
            <a:ext cx="3469558" cy="462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6147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Profilaktyka społeczna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248040" y="2211263"/>
            <a:ext cx="6594840" cy="40095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marL="3672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pl-PL" sz="2400" b="1" u="none" strike="noStrike" dirty="0"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Wołowscy policjanci za pośrednictwem strony internetowej oraz </a:t>
            </a:r>
            <a:r>
              <a:rPr lang="pl-PL" sz="2400" b="1" u="none" strike="noStrike" dirty="0" err="1"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social</a:t>
            </a:r>
            <a:r>
              <a:rPr lang="pl-PL" sz="2400" b="1" u="none" strike="noStrike" dirty="0"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mediów  systematycznie przypominają mieszkańcom powiatu wołowskiego o metodach oszustw, które wciąż wykorzystują sprawcy, by przejąć nasze pieniądze.</a:t>
            </a:r>
            <a:endParaRPr lang="pl-PL" sz="2400" b="1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2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pl-PL" sz="2400" b="1" u="none" strike="noStrike" dirty="0"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b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l-PL" sz="2400" b="1" u="none" strike="noStrike" dirty="0"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STOP OSZUSTWOM!</a:t>
            </a:r>
            <a:endParaRPr lang="pl-PL" sz="2400" b="1" u="none" strike="noStrike" dirty="0"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72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0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80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281" name="CustomShape 3"/>
          <p:cNvSpPr/>
          <p:nvPr/>
        </p:nvSpPr>
        <p:spPr>
          <a:xfrm>
            <a:off x="7229880" y="1166400"/>
            <a:ext cx="3717000" cy="2266560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2" name="CustomShape 4"/>
          <p:cNvSpPr/>
          <p:nvPr/>
        </p:nvSpPr>
        <p:spPr>
          <a:xfrm>
            <a:off x="7264080" y="3639600"/>
            <a:ext cx="3682800" cy="2514240"/>
          </a:xfrm>
          <a:prstGeom prst="roundRect">
            <a:avLst>
              <a:gd name="adj" fmla="val 16667"/>
            </a:avLst>
          </a:prstGeom>
          <a:blipFill rotWithShape="0">
            <a:blip r:embed="rId5"/>
            <a:srcRect/>
            <a:stretch/>
          </a:blipFill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0" y="402480"/>
            <a:ext cx="12189600" cy="8658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Programy profilaktyczne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708120" y="1751040"/>
            <a:ext cx="10844783" cy="397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1">
            <a:noAutofit/>
          </a:bodyPr>
          <a:lstStyle/>
          <a:p>
            <a:pPr marL="343080" indent="217440" algn="just" defTabSz="914400">
              <a:lnSpc>
                <a:spcPct val="95000"/>
              </a:lnSpc>
              <a:spcBef>
                <a:spcPts val="434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lang="pl-PL" sz="2000" b="0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W ramach współpracy ze Środowiskowym Hufcem Pracy zorganizowano zajęcie wychowawcze dla młodzieży połączone z turniejem wiedzy o bezpieczeństwie.</a:t>
            </a:r>
            <a:endParaRPr lang="pl-PL" sz="20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217440" algn="just" defTabSz="914400">
              <a:lnSpc>
                <a:spcPct val="95000"/>
              </a:lnSpc>
              <a:spcBef>
                <a:spcPts val="434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lang="pl-PL" sz="2000" b="0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W ramach działań profilaktycznych na rzecz poprawy bezpieczeństwa na terenie powiatu wołowskiego Komenda Powiatowa Policji w Wołowie systematycznie prowadzi współpracę z dyrektorami szkół i pedagogami szkolnymi, ze Środowiskowym Hufcem Pracy i Zespołem Placówek Resocjalizacyjnych.</a:t>
            </a:r>
            <a:endParaRPr lang="pl-PL" sz="20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217440" algn="just" defTabSz="914400">
              <a:lnSpc>
                <a:spcPct val="95000"/>
              </a:lnSpc>
              <a:spcBef>
                <a:spcPts val="434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lang="pl-PL" sz="2000" b="0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Komenda Powiatowa Policji w Wołowie na bieżąco współpracuje z Wydziałem Rodzinnym i Nieletnich Sądu Rejonowego w Wołowie. 	</a:t>
            </a:r>
            <a:endParaRPr lang="pl-PL" sz="20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04560" algn="just" defTabSz="914400">
              <a:lnSpc>
                <a:spcPct val="80000"/>
              </a:lnSpc>
              <a:spcBef>
                <a:spcPts val="434"/>
              </a:spcBef>
              <a:spcAft>
                <a:spcPts val="601"/>
              </a:spcAft>
              <a:buClr>
                <a:srgbClr val="DADADA"/>
              </a:buClr>
              <a:buSzPct val="70000"/>
              <a:buFont typeface="Wingdings 2" charset="2"/>
              <a:buChar char=""/>
            </a:pPr>
            <a:r>
              <a:rPr lang="pl-PL" sz="2000" b="0" u="none" strike="noStrike" dirty="0">
                <a:solidFill>
                  <a:srgbClr val="FFFFFF"/>
                </a:solidFill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Dodatkowo cyklicznie prowadzone są wspólne działania z funkcjonariuszami Nadleśnictwa Wołów gdzie realizowane są patrole terenów leśnych w celu zmniejszenia przestępstw i wykroczeń na terenach leśnych.</a:t>
            </a:r>
            <a:endParaRPr lang="pl-PL" sz="2000" b="0" u="none" strike="noStrike" dirty="0">
              <a:solidFill>
                <a:srgbClr val="FFFFFF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8" name="Obraz 4"/>
          <p:cNvPicPr/>
          <p:nvPr/>
        </p:nvPicPr>
        <p:blipFill>
          <a:blip r:embed="rId3"/>
          <a:stretch/>
        </p:blipFill>
        <p:spPr>
          <a:xfrm>
            <a:off x="10156680" y="62082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SOCIAL MEDIA KPP WOŁÓW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0" y="1194120"/>
            <a:ext cx="61920" cy="19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295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296" name="CustomShape 3"/>
          <p:cNvSpPr/>
          <p:nvPr/>
        </p:nvSpPr>
        <p:spPr>
          <a:xfrm>
            <a:off x="215280" y="1194120"/>
            <a:ext cx="2377440" cy="4774680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3388680" y="1194120"/>
            <a:ext cx="2359080" cy="4840560"/>
          </a:xfrm>
          <a:prstGeom prst="roundRect">
            <a:avLst>
              <a:gd name="adj" fmla="val 16667"/>
            </a:avLst>
          </a:prstGeom>
          <a:blipFill rotWithShape="0">
            <a:blip r:embed="rId5"/>
            <a:srcRect/>
            <a:stretch/>
          </a:blipFill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8" name="CustomShape 5"/>
          <p:cNvSpPr/>
          <p:nvPr/>
        </p:nvSpPr>
        <p:spPr>
          <a:xfrm>
            <a:off x="6249960" y="1196280"/>
            <a:ext cx="2394000" cy="4857120"/>
          </a:xfrm>
          <a:prstGeom prst="roundRect">
            <a:avLst>
              <a:gd name="adj" fmla="val 16667"/>
            </a:avLst>
          </a:prstGeom>
          <a:blipFill rotWithShape="0">
            <a:blip r:embed="rId6"/>
            <a:srcRect/>
            <a:stretch/>
          </a:blipFill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9" name="CustomShape 6"/>
          <p:cNvSpPr/>
          <p:nvPr/>
        </p:nvSpPr>
        <p:spPr>
          <a:xfrm>
            <a:off x="9264960" y="1194120"/>
            <a:ext cx="2383200" cy="4861440"/>
          </a:xfrm>
          <a:prstGeom prst="roundRect">
            <a:avLst>
              <a:gd name="adj" fmla="val 16667"/>
            </a:avLst>
          </a:prstGeom>
          <a:blipFill rotWithShape="0">
            <a:blip r:embed="rId7"/>
            <a:srcRect/>
            <a:stretch/>
          </a:blipFill>
          <a:ln w="0">
            <a:noFill/>
          </a:ln>
          <a:effectLst>
            <a:outerShdw blurRad="76320" dist="38073" dir="7800819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SUKCESY SPORTOWE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230760" y="1126800"/>
            <a:ext cx="6594840" cy="53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92500" lnSpcReduction="9999"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4752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05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57AA524-0285-EDD5-2192-0510C4A15286}"/>
              </a:ext>
            </a:extLst>
          </p:cNvPr>
          <p:cNvSpPr txBox="1"/>
          <p:nvPr/>
        </p:nvSpPr>
        <p:spPr>
          <a:xfrm>
            <a:off x="572284" y="2172929"/>
            <a:ext cx="5671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Pierwsze miejsce dla wołowskich policjantów!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Funkcjonariusze Komendy Powiatowej Policji w Wołowie zdobyli 1. miejsce podczas charytatywnego turnieju piłkarskiego „Dolnobrzeskie Granie”, który odbył się 2 sierpnia 2025 roku na Orliku MOSiR w Brzegu Dolnym! </a:t>
            </a:r>
          </a:p>
        </p:txBody>
      </p:sp>
      <p:pic>
        <p:nvPicPr>
          <p:cNvPr id="10" name="Obraz 9" descr="Obraz zawierający niebo, osoba, trawa, na wolnym powietrzu&#10;&#10;Opis wygenerowany automatycznie">
            <a:extLst>
              <a:ext uri="{FF2B5EF4-FFF2-40B4-BE49-F238E27FC236}">
                <a16:creationId xmlns:a16="http://schemas.microsoft.com/office/drawing/2014/main" id="{4716E1C5-1A0C-6545-2C26-7392465D1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734" y="2017642"/>
            <a:ext cx="4698180" cy="35236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SUKCESY SPORTOWE WOŁOWSKICH POLICJANTÓW</a:t>
            </a:r>
            <a:endParaRPr lang="pl-PL" sz="387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230760" y="1126800"/>
            <a:ext cx="6594840" cy="53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92500" lnSpcReduction="9999"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4752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05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57AA524-0285-EDD5-2192-0510C4A15286}"/>
              </a:ext>
            </a:extLst>
          </p:cNvPr>
          <p:cNvSpPr txBox="1"/>
          <p:nvPr/>
        </p:nvSpPr>
        <p:spPr>
          <a:xfrm>
            <a:off x="577141" y="1880712"/>
            <a:ext cx="56712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sobotę, 5 września 2025 roku, we Wrocławiu odbył się wyjątkowy bieg #IPAPOLRUN 2025 pod hasłem: „100 lat – 100 powodów, by zadbać                     o siebie”.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ogromną dumą informujemy, że sierżant Wiktoria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Kudyba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Komendy Powiatowej Policji w Wołowie zajęła I miejsce w kategorii K20!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zawodach wzięły udział także inne nasze policjantki oraz pracownice cywilne, które swoją obecnością i zaangażowaniem promowały zdrowy tryb życia, sport i aktywność fizyczną </a:t>
            </a:r>
          </a:p>
        </p:txBody>
      </p:sp>
      <p:pic>
        <p:nvPicPr>
          <p:cNvPr id="3" name="Obraz 2" descr="Obraz zawierający ubrania, na wolnym powietrzu, osoba, trawa&#10;&#10;Opis wygenerowany automatycznie">
            <a:extLst>
              <a:ext uri="{FF2B5EF4-FFF2-40B4-BE49-F238E27FC236}">
                <a16:creationId xmlns:a16="http://schemas.microsoft.com/office/drawing/2014/main" id="{10D9E39F-162C-A5C6-EC58-53E44F5093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40" y="1634052"/>
            <a:ext cx="3440061" cy="45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9905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SUKCESY SPORTOWE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230760" y="1126800"/>
            <a:ext cx="6594840" cy="53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92500" lnSpcReduction="9999"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4752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4752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05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3" name="AutoShape 2" descr="🔝">
            <a:extLst>
              <a:ext uri="{FF2B5EF4-FFF2-40B4-BE49-F238E27FC236}">
                <a16:creationId xmlns:a16="http://schemas.microsoft.com/office/drawing/2014/main" id="{8CAC3013-851C-BED4-AD37-92313E190E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18300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3" descr="👏">
            <a:extLst>
              <a:ext uri="{FF2B5EF4-FFF2-40B4-BE49-F238E27FC236}">
                <a16:creationId xmlns:a16="http://schemas.microsoft.com/office/drawing/2014/main" id="{433712B8-5256-9613-2D7C-EEEB389697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04050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👌">
            <a:extLst>
              <a:ext uri="{FF2B5EF4-FFF2-40B4-BE49-F238E27FC236}">
                <a16:creationId xmlns:a16="http://schemas.microsoft.com/office/drawing/2014/main" id="{4A09664C-FA10-8D70-31F4-0B9307B71C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89800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🔝">
            <a:extLst>
              <a:ext uri="{FF2B5EF4-FFF2-40B4-BE49-F238E27FC236}">
                <a16:creationId xmlns:a16="http://schemas.microsoft.com/office/drawing/2014/main" id="{230F7F1A-DDFF-C3CC-C724-E69AF09B4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0700" y="158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7" descr="👏">
            <a:extLst>
              <a:ext uri="{FF2B5EF4-FFF2-40B4-BE49-F238E27FC236}">
                <a16:creationId xmlns:a16="http://schemas.microsoft.com/office/drawing/2014/main" id="{25D9A61D-7F24-DF23-A633-58D2A770BB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56450" y="158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8" descr="👌">
            <a:extLst>
              <a:ext uri="{FF2B5EF4-FFF2-40B4-BE49-F238E27FC236}">
                <a16:creationId xmlns:a16="http://schemas.microsoft.com/office/drawing/2014/main" id="{CB31F25F-88E5-79CB-7F09-31CE2F8B7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42200" y="158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F2D7EC1-04B5-2187-9824-D23AAA14C459}"/>
              </a:ext>
            </a:extLst>
          </p:cNvPr>
          <p:cNvSpPr txBox="1"/>
          <p:nvPr/>
        </p:nvSpPr>
        <p:spPr>
          <a:xfrm>
            <a:off x="401522" y="2182847"/>
            <a:ext cx="63167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Wołowska dzielnicowa ukończyła morderczą „Setkę Komandosa”</a:t>
            </a:r>
          </a:p>
          <a:p>
            <a:pPr algn="just"/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pokonania było 5 pętli po 20 km każda. Pierwsze „kółko” - to bieg w umundurowaniu, butach taktycznych i plecakiem o wadze minimum 10 kg. Druga pętla do pokonania w umundurowaniu, ale już bez plecaka. Kolejne trzy „kółka” można było pokonać w dowolnym stroju. Czas w jakim trzeba wykonać bieg to 20 godzin</a:t>
            </a:r>
          </a:p>
        </p:txBody>
      </p:sp>
      <p:pic>
        <p:nvPicPr>
          <p:cNvPr id="13" name="Obraz 12" descr="Obraz zawierający tekst, plakat, książka&#10;&#10;Opis wygenerowany automatycznie">
            <a:extLst>
              <a:ext uri="{FF2B5EF4-FFF2-40B4-BE49-F238E27FC236}">
                <a16:creationId xmlns:a16="http://schemas.microsoft.com/office/drawing/2014/main" id="{064CEE57-780C-B6A3-8F32-1AB671DFB1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04" y="2005782"/>
            <a:ext cx="3119851" cy="40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0360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0" y="256680"/>
            <a:ext cx="12189600" cy="8676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rmAutofit fontScale="92500" lnSpcReduction="9999"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SUKCESY SPORTOWE WOŁOWSKICH POLICJANTÓW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230760" y="1126800"/>
            <a:ext cx="6594840" cy="530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 fontScale="92500" lnSpcReduction="9999"/>
          </a:bodyPr>
          <a:lstStyle/>
          <a:p>
            <a:pPr marL="228600" algn="just" defTabSz="914400">
              <a:lnSpc>
                <a:spcPct val="105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47520" algn="just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18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47520" algn="just" defTabSz="914400">
              <a:lnSpc>
                <a:spcPct val="105000"/>
              </a:lnSpc>
              <a:spcBef>
                <a:spcPts val="434"/>
              </a:spcBef>
              <a:spcAft>
                <a:spcPts val="601"/>
              </a:spcAft>
            </a:pPr>
            <a:endParaRPr lang="pl-PL" sz="24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05" name="Obraz 4"/>
          <p:cNvPicPr/>
          <p:nvPr/>
        </p:nvPicPr>
        <p:blipFill>
          <a:blip r:embed="rId3"/>
          <a:stretch/>
        </p:blipFill>
        <p:spPr>
          <a:xfrm>
            <a:off x="10156680" y="62208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3" name="AutoShape 2" descr="🔝">
            <a:extLst>
              <a:ext uri="{FF2B5EF4-FFF2-40B4-BE49-F238E27FC236}">
                <a16:creationId xmlns:a16="http://schemas.microsoft.com/office/drawing/2014/main" id="{8CAC3013-851C-BED4-AD37-92313E190E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18300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3" descr="👏">
            <a:extLst>
              <a:ext uri="{FF2B5EF4-FFF2-40B4-BE49-F238E27FC236}">
                <a16:creationId xmlns:a16="http://schemas.microsoft.com/office/drawing/2014/main" id="{433712B8-5256-9613-2D7C-EEEB389697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04050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👌">
            <a:extLst>
              <a:ext uri="{FF2B5EF4-FFF2-40B4-BE49-F238E27FC236}">
                <a16:creationId xmlns:a16="http://schemas.microsoft.com/office/drawing/2014/main" id="{4A09664C-FA10-8D70-31F4-0B9307B71C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89800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🔝">
            <a:extLst>
              <a:ext uri="{FF2B5EF4-FFF2-40B4-BE49-F238E27FC236}">
                <a16:creationId xmlns:a16="http://schemas.microsoft.com/office/drawing/2014/main" id="{230F7F1A-DDFF-C3CC-C724-E69AF09B4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0700" y="158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7" descr="👏">
            <a:extLst>
              <a:ext uri="{FF2B5EF4-FFF2-40B4-BE49-F238E27FC236}">
                <a16:creationId xmlns:a16="http://schemas.microsoft.com/office/drawing/2014/main" id="{25D9A61D-7F24-DF23-A633-58D2A770BB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56450" y="158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8" descr="👌">
            <a:extLst>
              <a:ext uri="{FF2B5EF4-FFF2-40B4-BE49-F238E27FC236}">
                <a16:creationId xmlns:a16="http://schemas.microsoft.com/office/drawing/2014/main" id="{CB31F25F-88E5-79CB-7F09-31CE2F8B7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42200" y="158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F2D7EC1-04B5-2187-9824-D23AAA14C459}"/>
              </a:ext>
            </a:extLst>
          </p:cNvPr>
          <p:cNvSpPr txBox="1"/>
          <p:nvPr/>
        </p:nvSpPr>
        <p:spPr>
          <a:xfrm>
            <a:off x="460515" y="1819053"/>
            <a:ext cx="49078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ZWYCIĘSTWO WOŁOWSKICH POLICJANTÓW! </a:t>
            </a:r>
          </a:p>
          <a:p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Komenda Powiatowa Policji w Wołowie na szczycie! W turnieju charytatywnym w Świdnicy pokazaliśmy ogromne serce, wolę walki  i świetną formę!</a:t>
            </a:r>
          </a:p>
          <a:p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Wśród 17 drużyn służb mundurowych z całego Dolnego Śląska sięgnęliśmy po pierwsze miejsce, tracąc w całym turnieju tylko… jedną bramkę! </a:t>
            </a:r>
          </a:p>
        </p:txBody>
      </p:sp>
      <p:pic>
        <p:nvPicPr>
          <p:cNvPr id="6" name="Obraz 5" descr="Obraz zawierający na wolnym powietrzu, trawa, osoba, obuwie&#10;&#10;Opis wygenerowany automatycznie">
            <a:extLst>
              <a:ext uri="{FF2B5EF4-FFF2-40B4-BE49-F238E27FC236}">
                <a16:creationId xmlns:a16="http://schemas.microsoft.com/office/drawing/2014/main" id="{BC058AB4-9609-F554-BDC8-5217C28D9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800" y="1723295"/>
            <a:ext cx="5197987" cy="38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9002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0" y="272160"/>
            <a:ext cx="12189600" cy="8960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40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   </a:t>
            </a: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Stan etatowy KPP w Wołowie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0" y="1447920"/>
            <a:ext cx="10968840" cy="499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276480" algn="just" defTabSz="914400">
              <a:lnSpc>
                <a:spcPct val="100000"/>
              </a:lnSpc>
              <a:spcBef>
                <a:spcPts val="363"/>
              </a:spcBef>
              <a:spcAft>
                <a:spcPts val="601"/>
              </a:spcAft>
            </a:pPr>
            <a:r>
              <a:rPr lang="pl-PL" sz="242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Stan etatowy w Komendzie Powiatowej Policji w Wołowie wynosi </a:t>
            </a:r>
            <a:r>
              <a:rPr lang="pl-PL" sz="2420" dirty="0">
                <a:solidFill>
                  <a:srgbClr val="FFFFFF"/>
                </a:solidFill>
                <a:latin typeface="Times New Roman"/>
                <a:ea typeface="DejaVu Sans"/>
              </a:rPr>
              <a:t>97</a:t>
            </a:r>
            <a:r>
              <a:rPr lang="pl-PL" sz="242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.</a:t>
            </a:r>
            <a:endParaRPr lang="pl-PL" sz="242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76480" algn="just" defTabSz="914400">
              <a:lnSpc>
                <a:spcPct val="100000"/>
              </a:lnSpc>
              <a:spcBef>
                <a:spcPts val="363"/>
              </a:spcBef>
              <a:spcAft>
                <a:spcPts val="601"/>
              </a:spcAft>
            </a:pPr>
            <a:endParaRPr lang="pl-PL" sz="242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76480" algn="just" defTabSz="914400">
              <a:lnSpc>
                <a:spcPct val="100000"/>
              </a:lnSpc>
              <a:spcBef>
                <a:spcPts val="363"/>
              </a:spcBef>
              <a:spcAft>
                <a:spcPts val="601"/>
              </a:spcAft>
            </a:pPr>
            <a:r>
              <a:rPr lang="pl-PL" sz="242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 2025 roku stan zatrudnienia wynosił 94.</a:t>
            </a:r>
            <a:endParaRPr lang="pl-PL" sz="242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76480" algn="just" defTabSz="914400">
              <a:lnSpc>
                <a:spcPct val="100000"/>
              </a:lnSpc>
              <a:spcBef>
                <a:spcPts val="363"/>
              </a:spcBef>
              <a:spcAft>
                <a:spcPts val="601"/>
              </a:spcAft>
            </a:pPr>
            <a:endParaRPr lang="pl-PL" sz="242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76480" algn="just" defTabSz="914400">
              <a:lnSpc>
                <a:spcPct val="100000"/>
              </a:lnSpc>
              <a:spcBef>
                <a:spcPts val="363"/>
              </a:spcBef>
              <a:spcAft>
                <a:spcPts val="601"/>
              </a:spcAft>
            </a:pPr>
            <a:r>
              <a:rPr lang="pl-PL" sz="2420" b="0" u="none" strike="noStrike" dirty="0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W wołowskiej komendzie w roku poprzednim przyjęto 10 funkcjonariuszy oraz 21 kwestionariuszy osobowych kandydatów do służby w Policji.</a:t>
            </a:r>
            <a:endParaRPr lang="pl-PL" sz="242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76480" algn="just" defTabSz="914400">
              <a:lnSpc>
                <a:spcPct val="100000"/>
              </a:lnSpc>
              <a:spcBef>
                <a:spcPts val="363"/>
              </a:spcBef>
              <a:spcAft>
                <a:spcPts val="601"/>
              </a:spcAft>
            </a:pPr>
            <a:endParaRPr lang="pl-PL" sz="242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276480" algn="just" defTabSz="914400">
              <a:lnSpc>
                <a:spcPct val="100000"/>
              </a:lnSpc>
              <a:spcBef>
                <a:spcPts val="363"/>
              </a:spcBef>
              <a:spcAft>
                <a:spcPts val="601"/>
              </a:spcAft>
            </a:pPr>
            <a:endParaRPr lang="pl-PL" sz="242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14" name="Obraz 4"/>
          <p:cNvPicPr/>
          <p:nvPr/>
        </p:nvPicPr>
        <p:blipFill>
          <a:blip r:embed="rId3"/>
          <a:stretch/>
        </p:blipFill>
        <p:spPr>
          <a:xfrm>
            <a:off x="10081080" y="62352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0" y="89640"/>
            <a:ext cx="12189600" cy="12344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3870" b="0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Dziękujemy za uwagę!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17" name="Obraz 2"/>
          <p:cNvPicPr/>
          <p:nvPr/>
        </p:nvPicPr>
        <p:blipFill>
          <a:blip r:embed="rId3"/>
          <a:stretch/>
        </p:blipFill>
        <p:spPr>
          <a:xfrm>
            <a:off x="2271960" y="1808280"/>
            <a:ext cx="7927560" cy="351396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318" name="Obraz 4"/>
          <p:cNvPicPr/>
          <p:nvPr/>
        </p:nvPicPr>
        <p:blipFill>
          <a:blip r:embed="rId4"/>
          <a:stretch/>
        </p:blipFill>
        <p:spPr>
          <a:xfrm>
            <a:off x="10156680" y="625788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0" y="272880"/>
            <a:ext cx="12189600" cy="86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16" name="Obraz 4"/>
          <p:cNvPicPr/>
          <p:nvPr/>
        </p:nvPicPr>
        <p:blipFill>
          <a:blip r:embed="rId3"/>
          <a:stretch/>
        </p:blipFill>
        <p:spPr>
          <a:xfrm>
            <a:off x="10107720" y="622296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17" name="CustomShape 2"/>
          <p:cNvSpPr/>
          <p:nvPr/>
        </p:nvSpPr>
        <p:spPr>
          <a:xfrm>
            <a:off x="360" y="335160"/>
            <a:ext cx="12188880" cy="10512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0520" tIns="55440" rIns="110520" bIns="55440" anchor="ctr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pl-PL" sz="3870" b="1" u="none" strike="noStrike" cap="all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	                    JEDNOSTKI PODLEGŁE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18" name="Obraz 6"/>
          <p:cNvPicPr/>
          <p:nvPr/>
        </p:nvPicPr>
        <p:blipFill>
          <a:blip r:embed="rId4"/>
          <a:srcRect b="5865"/>
          <a:stretch/>
        </p:blipFill>
        <p:spPr>
          <a:xfrm>
            <a:off x="791709" y="1622324"/>
            <a:ext cx="4793013" cy="270387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19" name="Obraz 7"/>
          <p:cNvPicPr/>
          <p:nvPr/>
        </p:nvPicPr>
        <p:blipFill>
          <a:blip r:embed="rId5"/>
          <a:stretch/>
        </p:blipFill>
        <p:spPr>
          <a:xfrm>
            <a:off x="5860827" y="3656880"/>
            <a:ext cx="4911801" cy="261144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0" y="272880"/>
            <a:ext cx="12189600" cy="86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l-PL" sz="18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21" name="Obraz 2"/>
          <p:cNvPicPr/>
          <p:nvPr/>
        </p:nvPicPr>
        <p:blipFill>
          <a:blip r:embed="rId3"/>
          <a:srcRect b="5865"/>
          <a:stretch/>
        </p:blipFill>
        <p:spPr>
          <a:xfrm>
            <a:off x="1876238" y="1957161"/>
            <a:ext cx="8044510" cy="4335484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122" name="Obraz 4"/>
          <p:cNvPicPr/>
          <p:nvPr/>
        </p:nvPicPr>
        <p:blipFill>
          <a:blip r:embed="rId4"/>
          <a:stretch/>
        </p:blipFill>
        <p:spPr>
          <a:xfrm>
            <a:off x="10107720" y="622296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23" name="CustomShape 2"/>
          <p:cNvSpPr/>
          <p:nvPr/>
        </p:nvSpPr>
        <p:spPr>
          <a:xfrm>
            <a:off x="360" y="335160"/>
            <a:ext cx="12188880" cy="105120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0520" tIns="55440" rIns="110520" bIns="55440" anchor="ctr"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lang="pl-PL" sz="3870" b="1" u="none" strike="noStrike" cap="all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	 komisariat policji w brzegu dolnym</a:t>
            </a:r>
            <a:endParaRPr lang="pl-PL" sz="387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272160"/>
            <a:ext cx="12189600" cy="89604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pl-PL" sz="400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    </a:t>
            </a:r>
            <a:r>
              <a:rPr lang="pl-PL" sz="3380" b="1" u="none" strike="noStrike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Struktura organizacyjna KP w Brzegu Dolnym</a:t>
            </a:r>
            <a:endParaRPr lang="pl-PL" sz="338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0" y="1447920"/>
            <a:ext cx="10968840" cy="499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3708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pl-PL" sz="2000" b="1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Kierownictwo Komisariatu stanowią:</a:t>
            </a:r>
            <a:br>
              <a:rPr sz="1800" dirty="0"/>
            </a:br>
            <a:r>
              <a:rPr lang="pl-PL" sz="2000" b="0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a) Komendant;</a:t>
            </a:r>
            <a:br>
              <a:rPr sz="1800" dirty="0"/>
            </a:br>
            <a:r>
              <a:rPr lang="pl-PL" sz="2000" b="0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b) Zastępca Komendanta,</a:t>
            </a:r>
            <a:br>
              <a:rPr sz="1800" dirty="0"/>
            </a:br>
            <a:br>
              <a:rPr sz="1800" dirty="0"/>
            </a:br>
            <a:r>
              <a:rPr lang="pl-PL" sz="2000" b="1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W skład Komisariatu wchodzą następujące komórki organizacyjne:</a:t>
            </a:r>
            <a:endParaRPr lang="pl-PL" sz="20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pl-PL" sz="2000" b="1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1) Ogniwo Kryminalne</a:t>
            </a:r>
            <a:r>
              <a:rPr lang="pl-PL" sz="2000" b="0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:</a:t>
            </a:r>
            <a:br>
              <a:rPr sz="1800" dirty="0"/>
            </a:br>
            <a:r>
              <a:rPr lang="pl-PL" sz="2000" b="0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a) Kierownik Ogniwa Kryminalnego,</a:t>
            </a:r>
            <a:endParaRPr lang="pl-PL" sz="20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pl-PL" sz="2000" b="1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2) Zespół Patrolowo – Interwencyjny,</a:t>
            </a:r>
            <a:endParaRPr lang="pl-PL" sz="20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pl-PL" sz="2000" b="1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3) Zespół Dyżurnych,</a:t>
            </a:r>
            <a:endParaRPr lang="pl-PL" sz="20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pl-PL" sz="2000" b="1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4) Zespół Dzielnicowych,</a:t>
            </a:r>
            <a:endParaRPr lang="pl-PL" sz="20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pl-PL" sz="2000" b="1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5) Zespół do spraw Wykroczeń i Prewencji Kryminalnej</a:t>
            </a:r>
            <a:endParaRPr lang="pl-PL" sz="20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</a:pPr>
            <a:r>
              <a:rPr lang="pl-PL" sz="2000" b="1" u="none" strike="noStrike" dirty="0">
                <a:solidFill>
                  <a:srgbClr val="DADADA"/>
                </a:solidFill>
                <a:uFillTx/>
                <a:latin typeface="Times New Roman"/>
                <a:ea typeface="DejaVu Sans"/>
              </a:rPr>
              <a:t>6) Zespół Wspomagający.</a:t>
            </a:r>
            <a:endParaRPr lang="pl-PL" sz="2000" b="0" u="none" strike="noStrike" dirty="0">
              <a:solidFill>
                <a:srgbClr val="FFFFFF"/>
              </a:solidFill>
              <a:uFillTx/>
              <a:latin typeface="Arial"/>
            </a:endParaRPr>
          </a:p>
          <a:p>
            <a:pPr marL="37080" defTabSz="914400"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</a:pPr>
            <a:endParaRPr lang="pl-PL" sz="2000" b="0" u="none" strike="noStrike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26" name="Obraz 4"/>
          <p:cNvPicPr/>
          <p:nvPr/>
        </p:nvPicPr>
        <p:blipFill>
          <a:blip r:embed="rId3"/>
          <a:stretch/>
        </p:blipFill>
        <p:spPr>
          <a:xfrm>
            <a:off x="10081080" y="6235200"/>
            <a:ext cx="2032920" cy="5976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TM04033929[[fn=Łupek]]</Template>
  <TotalTime>4950</TotalTime>
  <Words>2539</Words>
  <Application>Microsoft Office PowerPoint</Application>
  <PresentationFormat>Panoramiczny</PresentationFormat>
  <Paragraphs>291</Paragraphs>
  <Slides>60</Slides>
  <Notes>59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12</vt:i4>
      </vt:variant>
      <vt:variant>
        <vt:lpstr>Tytuły slajdów</vt:lpstr>
      </vt:variant>
      <vt:variant>
        <vt:i4>60</vt:i4>
      </vt:variant>
    </vt:vector>
  </HeadingPairs>
  <TitlesOfParts>
    <vt:vector size="80" baseType="lpstr">
      <vt:lpstr>Arial</vt:lpstr>
      <vt:lpstr>Calisto MT</vt:lpstr>
      <vt:lpstr>Century Gothic</vt:lpstr>
      <vt:lpstr>Symbol</vt:lpstr>
      <vt:lpstr>Times New Roman</vt:lpstr>
      <vt:lpstr>Wingdings</vt:lpstr>
      <vt:lpstr>Wingdings 2</vt:lpstr>
      <vt:lpstr>Wingdings 3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Wycinek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Magdalena Naturalna</dc:creator>
  <dc:description/>
  <cp:lastModifiedBy>Janusz Rosa</cp:lastModifiedBy>
  <cp:revision>87</cp:revision>
  <cp:lastPrinted>2025-02-26T14:03:23Z</cp:lastPrinted>
  <dcterms:created xsi:type="dcterms:W3CDTF">2024-01-25T20:10:35Z</dcterms:created>
  <dcterms:modified xsi:type="dcterms:W3CDTF">2026-02-26T13:28:02Z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58</vt:i4>
  </property>
  <property fmtid="{D5CDD505-2E9C-101B-9397-08002B2CF9AE}" pid="7" name="PresentationFormat">
    <vt:lpwstr>Panoramiczny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61</vt:i4>
  </property>
</Properties>
</file>